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57" r:id="rId6"/>
    <p:sldId id="279" r:id="rId7"/>
    <p:sldId id="258" r:id="rId8"/>
    <p:sldId id="288" r:id="rId9"/>
    <p:sldId id="259" r:id="rId10"/>
    <p:sldId id="281" r:id="rId11"/>
    <p:sldId id="260" r:id="rId12"/>
    <p:sldId id="270" r:id="rId13"/>
    <p:sldId id="261" r:id="rId14"/>
    <p:sldId id="271" r:id="rId15"/>
    <p:sldId id="262" r:id="rId16"/>
    <p:sldId id="269" r:id="rId17"/>
    <p:sldId id="280" r:id="rId18"/>
    <p:sldId id="263" r:id="rId19"/>
    <p:sldId id="272" r:id="rId20"/>
    <p:sldId id="264" r:id="rId21"/>
    <p:sldId id="273" r:id="rId22"/>
    <p:sldId id="265" r:id="rId23"/>
    <p:sldId id="283" r:id="rId24"/>
    <p:sldId id="278" r:id="rId25"/>
    <p:sldId id="284" r:id="rId26"/>
    <p:sldId id="266" r:id="rId27"/>
    <p:sldId id="286" r:id="rId28"/>
    <p:sldId id="287" r:id="rId29"/>
    <p:sldId id="275" r:id="rId30"/>
    <p:sldId id="267" r:id="rId31"/>
    <p:sldId id="282" r:id="rId32"/>
    <p:sldId id="277" r:id="rId33"/>
    <p:sldId id="285"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B8453-48BF-0671-E7DE-7EE08F28D2D2}" v="9" dt="2026-01-02T22:04:37.66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6FA2064-5C0A-1432-3573-7F5201048E8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83844DFF-76A4-B976-E4CC-1E7DB0077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CBB9F644-EAE6-DD9B-295C-85BE5FA47815}"/>
              </a:ext>
            </a:extLst>
          </p:cNvPr>
          <p:cNvSpPr>
            <a:spLocks noGrp="1"/>
          </p:cNvSpPr>
          <p:nvPr>
            <p:ph type="dt" sz="half" idx="10"/>
          </p:nvPr>
        </p:nvSpPr>
        <p:spPr/>
        <p:txBody>
          <a:bodyPr/>
          <a:lstStyle/>
          <a:p>
            <a:fld id="{4AC717A9-90B0-4DFC-BF52-81374CA569A2}" type="datetimeFigureOut">
              <a:rPr lang="it-IT" smtClean="0"/>
              <a:t>12/01/2026</a:t>
            </a:fld>
            <a:endParaRPr lang="it-IT"/>
          </a:p>
        </p:txBody>
      </p:sp>
      <p:sp>
        <p:nvSpPr>
          <p:cNvPr id="5" name="Segnaposto piè di pagina 4">
            <a:extLst>
              <a:ext uri="{FF2B5EF4-FFF2-40B4-BE49-F238E27FC236}">
                <a16:creationId xmlns="" xmlns:a16="http://schemas.microsoft.com/office/drawing/2014/main" id="{AE13AE1A-8F99-E9F7-D394-3C978180F8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466B7AD-4BBD-8925-1E37-49E45AF12E56}"/>
              </a:ext>
            </a:extLst>
          </p:cNvPr>
          <p:cNvSpPr>
            <a:spLocks noGrp="1"/>
          </p:cNvSpPr>
          <p:nvPr>
            <p:ph type="sldNum" sz="quarter" idx="12"/>
          </p:nvPr>
        </p:nvSpPr>
        <p:spPr/>
        <p:txBody>
          <a:bodyPr/>
          <a:lstStyle/>
          <a:p>
            <a:fld id="{AFE1B2F8-183E-494A-8110-2F35075210CE}" type="slidenum">
              <a:rPr lang="it-IT" smtClean="0"/>
              <a:t>‹N›</a:t>
            </a:fld>
            <a:endParaRPr lang="it-IT"/>
          </a:p>
        </p:txBody>
      </p:sp>
    </p:spTree>
    <p:extLst>
      <p:ext uri="{BB962C8B-B14F-4D97-AF65-F5344CB8AC3E}">
        <p14:creationId xmlns:p14="http://schemas.microsoft.com/office/powerpoint/2010/main" val="316527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181E806-A59C-A9CF-E29F-E25858A91E2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ED48529F-D79D-9A46-8962-CB54BC4E8D1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A7436F7D-CB32-6442-BA1E-FB00BE0EC144}"/>
              </a:ext>
            </a:extLst>
          </p:cNvPr>
          <p:cNvSpPr>
            <a:spLocks noGrp="1"/>
          </p:cNvSpPr>
          <p:nvPr>
            <p:ph type="dt" sz="half" idx="10"/>
          </p:nvPr>
        </p:nvSpPr>
        <p:spPr/>
        <p:txBody>
          <a:bodyPr/>
          <a:lstStyle/>
          <a:p>
            <a:fld id="{4AC717A9-90B0-4DFC-BF52-81374CA569A2}" type="datetimeFigureOut">
              <a:rPr lang="it-IT" smtClean="0"/>
              <a:t>12/01/2026</a:t>
            </a:fld>
            <a:endParaRPr lang="it-IT"/>
          </a:p>
        </p:txBody>
      </p:sp>
      <p:sp>
        <p:nvSpPr>
          <p:cNvPr id="5" name="Segnaposto piè di pagina 4">
            <a:extLst>
              <a:ext uri="{FF2B5EF4-FFF2-40B4-BE49-F238E27FC236}">
                <a16:creationId xmlns="" xmlns:a16="http://schemas.microsoft.com/office/drawing/2014/main" id="{3EFABE10-5BA1-6D0B-D887-9E00756AF7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0927063C-E512-88E7-46F0-F7B7C932E09D}"/>
              </a:ext>
            </a:extLst>
          </p:cNvPr>
          <p:cNvSpPr>
            <a:spLocks noGrp="1"/>
          </p:cNvSpPr>
          <p:nvPr>
            <p:ph type="sldNum" sz="quarter" idx="12"/>
          </p:nvPr>
        </p:nvSpPr>
        <p:spPr/>
        <p:txBody>
          <a:bodyPr/>
          <a:lstStyle/>
          <a:p>
            <a:fld id="{AFE1B2F8-183E-494A-8110-2F35075210CE}" type="slidenum">
              <a:rPr lang="it-IT" smtClean="0"/>
              <a:t>‹N›</a:t>
            </a:fld>
            <a:endParaRPr lang="it-IT"/>
          </a:p>
        </p:txBody>
      </p:sp>
    </p:spTree>
    <p:extLst>
      <p:ext uri="{BB962C8B-B14F-4D97-AF65-F5344CB8AC3E}">
        <p14:creationId xmlns:p14="http://schemas.microsoft.com/office/powerpoint/2010/main" val="409613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BC3DE85E-FBF7-B2D5-C446-5F24EA06DF6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80050A95-787D-C98E-4B59-34980420581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6A77A56F-1CD2-36D2-6434-7F7FA6652EF7}"/>
              </a:ext>
            </a:extLst>
          </p:cNvPr>
          <p:cNvSpPr>
            <a:spLocks noGrp="1"/>
          </p:cNvSpPr>
          <p:nvPr>
            <p:ph type="dt" sz="half" idx="10"/>
          </p:nvPr>
        </p:nvSpPr>
        <p:spPr/>
        <p:txBody>
          <a:bodyPr/>
          <a:lstStyle/>
          <a:p>
            <a:fld id="{4AC717A9-90B0-4DFC-BF52-81374CA569A2}" type="datetimeFigureOut">
              <a:rPr lang="it-IT" smtClean="0"/>
              <a:t>12/01/2026</a:t>
            </a:fld>
            <a:endParaRPr lang="it-IT"/>
          </a:p>
        </p:txBody>
      </p:sp>
      <p:sp>
        <p:nvSpPr>
          <p:cNvPr id="5" name="Segnaposto piè di pagina 4">
            <a:extLst>
              <a:ext uri="{FF2B5EF4-FFF2-40B4-BE49-F238E27FC236}">
                <a16:creationId xmlns="" xmlns:a16="http://schemas.microsoft.com/office/drawing/2014/main" id="{8BB0500B-950D-06B7-3127-EEE87C4911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DC0ED170-D919-97AF-929F-D63A446DCA4D}"/>
              </a:ext>
            </a:extLst>
          </p:cNvPr>
          <p:cNvSpPr>
            <a:spLocks noGrp="1"/>
          </p:cNvSpPr>
          <p:nvPr>
            <p:ph type="sldNum" sz="quarter" idx="12"/>
          </p:nvPr>
        </p:nvSpPr>
        <p:spPr/>
        <p:txBody>
          <a:bodyPr/>
          <a:lstStyle/>
          <a:p>
            <a:fld id="{AFE1B2F8-183E-494A-8110-2F35075210CE}" type="slidenum">
              <a:rPr lang="it-IT" smtClean="0"/>
              <a:t>‹N›</a:t>
            </a:fld>
            <a:endParaRPr lang="it-IT"/>
          </a:p>
        </p:txBody>
      </p:sp>
    </p:spTree>
    <p:extLst>
      <p:ext uri="{BB962C8B-B14F-4D97-AF65-F5344CB8AC3E}">
        <p14:creationId xmlns:p14="http://schemas.microsoft.com/office/powerpoint/2010/main" val="342998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BB6E9E1-CB05-83F9-C172-662DCB2F29E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AA4F8959-63C8-DF2F-30AC-8F0C7FCD15B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9F544F80-2B22-88F1-DA64-896194E883FB}"/>
              </a:ext>
            </a:extLst>
          </p:cNvPr>
          <p:cNvSpPr>
            <a:spLocks noGrp="1"/>
          </p:cNvSpPr>
          <p:nvPr>
            <p:ph type="dt" sz="half" idx="10"/>
          </p:nvPr>
        </p:nvSpPr>
        <p:spPr/>
        <p:txBody>
          <a:bodyPr/>
          <a:lstStyle/>
          <a:p>
            <a:fld id="{4AC717A9-90B0-4DFC-BF52-81374CA569A2}" type="datetimeFigureOut">
              <a:rPr lang="it-IT" smtClean="0"/>
              <a:t>12/01/2026</a:t>
            </a:fld>
            <a:endParaRPr lang="it-IT"/>
          </a:p>
        </p:txBody>
      </p:sp>
      <p:sp>
        <p:nvSpPr>
          <p:cNvPr id="5" name="Segnaposto piè di pagina 4">
            <a:extLst>
              <a:ext uri="{FF2B5EF4-FFF2-40B4-BE49-F238E27FC236}">
                <a16:creationId xmlns="" xmlns:a16="http://schemas.microsoft.com/office/drawing/2014/main" id="{4FABFF6A-0A9B-B52F-9BAF-1D6C94C5B65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390AE814-829F-56D6-AB66-367F0CCE2859}"/>
              </a:ext>
            </a:extLst>
          </p:cNvPr>
          <p:cNvSpPr>
            <a:spLocks noGrp="1"/>
          </p:cNvSpPr>
          <p:nvPr>
            <p:ph type="sldNum" sz="quarter" idx="12"/>
          </p:nvPr>
        </p:nvSpPr>
        <p:spPr/>
        <p:txBody>
          <a:bodyPr/>
          <a:lstStyle/>
          <a:p>
            <a:fld id="{AFE1B2F8-183E-494A-8110-2F35075210CE}" type="slidenum">
              <a:rPr lang="it-IT" smtClean="0"/>
              <a:t>‹N›</a:t>
            </a:fld>
            <a:endParaRPr lang="it-IT"/>
          </a:p>
        </p:txBody>
      </p:sp>
    </p:spTree>
    <p:extLst>
      <p:ext uri="{BB962C8B-B14F-4D97-AF65-F5344CB8AC3E}">
        <p14:creationId xmlns:p14="http://schemas.microsoft.com/office/powerpoint/2010/main" val="173578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062020A-5878-CF30-9157-C66EA0A4ACE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821159AE-2C83-660F-2EC3-58B2E330F5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65CDC1D1-3D95-0AF9-DE75-AF6DC9658411}"/>
              </a:ext>
            </a:extLst>
          </p:cNvPr>
          <p:cNvSpPr>
            <a:spLocks noGrp="1"/>
          </p:cNvSpPr>
          <p:nvPr>
            <p:ph type="dt" sz="half" idx="10"/>
          </p:nvPr>
        </p:nvSpPr>
        <p:spPr/>
        <p:txBody>
          <a:bodyPr/>
          <a:lstStyle/>
          <a:p>
            <a:fld id="{4AC717A9-90B0-4DFC-BF52-81374CA569A2}" type="datetimeFigureOut">
              <a:rPr lang="it-IT" smtClean="0"/>
              <a:t>12/01/2026</a:t>
            </a:fld>
            <a:endParaRPr lang="it-IT"/>
          </a:p>
        </p:txBody>
      </p:sp>
      <p:sp>
        <p:nvSpPr>
          <p:cNvPr id="5" name="Segnaposto piè di pagina 4">
            <a:extLst>
              <a:ext uri="{FF2B5EF4-FFF2-40B4-BE49-F238E27FC236}">
                <a16:creationId xmlns="" xmlns:a16="http://schemas.microsoft.com/office/drawing/2014/main" id="{39913E38-33F4-39F1-EBE0-4359F9AB2D4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173F983-671C-5985-6036-70D060662232}"/>
              </a:ext>
            </a:extLst>
          </p:cNvPr>
          <p:cNvSpPr>
            <a:spLocks noGrp="1"/>
          </p:cNvSpPr>
          <p:nvPr>
            <p:ph type="sldNum" sz="quarter" idx="12"/>
          </p:nvPr>
        </p:nvSpPr>
        <p:spPr/>
        <p:txBody>
          <a:bodyPr/>
          <a:lstStyle/>
          <a:p>
            <a:fld id="{AFE1B2F8-183E-494A-8110-2F35075210CE}" type="slidenum">
              <a:rPr lang="it-IT" smtClean="0"/>
              <a:t>‹N›</a:t>
            </a:fld>
            <a:endParaRPr lang="it-IT"/>
          </a:p>
        </p:txBody>
      </p:sp>
    </p:spTree>
    <p:extLst>
      <p:ext uri="{BB962C8B-B14F-4D97-AF65-F5344CB8AC3E}">
        <p14:creationId xmlns:p14="http://schemas.microsoft.com/office/powerpoint/2010/main" val="325171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ADF9979-8CCA-2DCB-B33B-E279E6E8624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48EE02A3-9333-09AE-70DB-40518537624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B47A47E6-02AD-B419-A94E-FF8528D9F2C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77828FE7-6A74-ACF9-EC8C-E9215D2C0441}"/>
              </a:ext>
            </a:extLst>
          </p:cNvPr>
          <p:cNvSpPr>
            <a:spLocks noGrp="1"/>
          </p:cNvSpPr>
          <p:nvPr>
            <p:ph type="dt" sz="half" idx="10"/>
          </p:nvPr>
        </p:nvSpPr>
        <p:spPr/>
        <p:txBody>
          <a:bodyPr/>
          <a:lstStyle/>
          <a:p>
            <a:fld id="{4AC717A9-90B0-4DFC-BF52-81374CA569A2}" type="datetimeFigureOut">
              <a:rPr lang="it-IT" smtClean="0"/>
              <a:t>12/01/2026</a:t>
            </a:fld>
            <a:endParaRPr lang="it-IT"/>
          </a:p>
        </p:txBody>
      </p:sp>
      <p:sp>
        <p:nvSpPr>
          <p:cNvPr id="6" name="Segnaposto piè di pagina 5">
            <a:extLst>
              <a:ext uri="{FF2B5EF4-FFF2-40B4-BE49-F238E27FC236}">
                <a16:creationId xmlns="" xmlns:a16="http://schemas.microsoft.com/office/drawing/2014/main" id="{6A6F7DC0-757C-FC90-DE34-90C1CBF001B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0F74E3D-F13E-A36F-11D0-0E02A20061B5}"/>
              </a:ext>
            </a:extLst>
          </p:cNvPr>
          <p:cNvSpPr>
            <a:spLocks noGrp="1"/>
          </p:cNvSpPr>
          <p:nvPr>
            <p:ph type="sldNum" sz="quarter" idx="12"/>
          </p:nvPr>
        </p:nvSpPr>
        <p:spPr/>
        <p:txBody>
          <a:bodyPr/>
          <a:lstStyle/>
          <a:p>
            <a:fld id="{AFE1B2F8-183E-494A-8110-2F35075210CE}" type="slidenum">
              <a:rPr lang="it-IT" smtClean="0"/>
              <a:t>‹N›</a:t>
            </a:fld>
            <a:endParaRPr lang="it-IT"/>
          </a:p>
        </p:txBody>
      </p:sp>
    </p:spTree>
    <p:extLst>
      <p:ext uri="{BB962C8B-B14F-4D97-AF65-F5344CB8AC3E}">
        <p14:creationId xmlns:p14="http://schemas.microsoft.com/office/powerpoint/2010/main" val="400850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0826449-9EE7-5C1C-D92F-639F23866A2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125F380E-6F38-D2F9-85DE-7670053D9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79F88C73-D6D8-12DC-591B-4A88ACEFDB2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01852523-BC94-1D4B-9A11-309E406B3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761C4BC7-4785-F731-AE10-3D8DE710266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6CBE926B-D953-F081-6BB3-6A61D6CE1A0E}"/>
              </a:ext>
            </a:extLst>
          </p:cNvPr>
          <p:cNvSpPr>
            <a:spLocks noGrp="1"/>
          </p:cNvSpPr>
          <p:nvPr>
            <p:ph type="dt" sz="half" idx="10"/>
          </p:nvPr>
        </p:nvSpPr>
        <p:spPr/>
        <p:txBody>
          <a:bodyPr/>
          <a:lstStyle/>
          <a:p>
            <a:fld id="{4AC717A9-90B0-4DFC-BF52-81374CA569A2}" type="datetimeFigureOut">
              <a:rPr lang="it-IT" smtClean="0"/>
              <a:t>12/01/2026</a:t>
            </a:fld>
            <a:endParaRPr lang="it-IT"/>
          </a:p>
        </p:txBody>
      </p:sp>
      <p:sp>
        <p:nvSpPr>
          <p:cNvPr id="8" name="Segnaposto piè di pagina 7">
            <a:extLst>
              <a:ext uri="{FF2B5EF4-FFF2-40B4-BE49-F238E27FC236}">
                <a16:creationId xmlns="" xmlns:a16="http://schemas.microsoft.com/office/drawing/2014/main" id="{D061CB15-CD1B-A913-7282-EEA76FF6236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522604B3-4DD6-95DE-D68B-82DE060486B9}"/>
              </a:ext>
            </a:extLst>
          </p:cNvPr>
          <p:cNvSpPr>
            <a:spLocks noGrp="1"/>
          </p:cNvSpPr>
          <p:nvPr>
            <p:ph type="sldNum" sz="quarter" idx="12"/>
          </p:nvPr>
        </p:nvSpPr>
        <p:spPr/>
        <p:txBody>
          <a:bodyPr/>
          <a:lstStyle/>
          <a:p>
            <a:fld id="{AFE1B2F8-183E-494A-8110-2F35075210CE}" type="slidenum">
              <a:rPr lang="it-IT" smtClean="0"/>
              <a:t>‹N›</a:t>
            </a:fld>
            <a:endParaRPr lang="it-IT"/>
          </a:p>
        </p:txBody>
      </p:sp>
    </p:spTree>
    <p:extLst>
      <p:ext uri="{BB962C8B-B14F-4D97-AF65-F5344CB8AC3E}">
        <p14:creationId xmlns:p14="http://schemas.microsoft.com/office/powerpoint/2010/main" val="79915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62C2D8E-2898-6197-9461-9823BC9C063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2E345553-D30C-501E-30A5-AED4C7AB1CFC}"/>
              </a:ext>
            </a:extLst>
          </p:cNvPr>
          <p:cNvSpPr>
            <a:spLocks noGrp="1"/>
          </p:cNvSpPr>
          <p:nvPr>
            <p:ph type="dt" sz="half" idx="10"/>
          </p:nvPr>
        </p:nvSpPr>
        <p:spPr/>
        <p:txBody>
          <a:bodyPr/>
          <a:lstStyle/>
          <a:p>
            <a:fld id="{4AC717A9-90B0-4DFC-BF52-81374CA569A2}" type="datetimeFigureOut">
              <a:rPr lang="it-IT" smtClean="0"/>
              <a:t>12/01/2026</a:t>
            </a:fld>
            <a:endParaRPr lang="it-IT"/>
          </a:p>
        </p:txBody>
      </p:sp>
      <p:sp>
        <p:nvSpPr>
          <p:cNvPr id="4" name="Segnaposto piè di pagina 3">
            <a:extLst>
              <a:ext uri="{FF2B5EF4-FFF2-40B4-BE49-F238E27FC236}">
                <a16:creationId xmlns="" xmlns:a16="http://schemas.microsoft.com/office/drawing/2014/main" id="{A057041D-262A-70C6-FC7B-22033AEF350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7DC4F00F-A05E-8BEE-D19C-37260855FC1C}"/>
              </a:ext>
            </a:extLst>
          </p:cNvPr>
          <p:cNvSpPr>
            <a:spLocks noGrp="1"/>
          </p:cNvSpPr>
          <p:nvPr>
            <p:ph type="sldNum" sz="quarter" idx="12"/>
          </p:nvPr>
        </p:nvSpPr>
        <p:spPr/>
        <p:txBody>
          <a:bodyPr/>
          <a:lstStyle/>
          <a:p>
            <a:fld id="{AFE1B2F8-183E-494A-8110-2F35075210CE}" type="slidenum">
              <a:rPr lang="it-IT" smtClean="0"/>
              <a:t>‹N›</a:t>
            </a:fld>
            <a:endParaRPr lang="it-IT"/>
          </a:p>
        </p:txBody>
      </p:sp>
    </p:spTree>
    <p:extLst>
      <p:ext uri="{BB962C8B-B14F-4D97-AF65-F5344CB8AC3E}">
        <p14:creationId xmlns:p14="http://schemas.microsoft.com/office/powerpoint/2010/main" val="78361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FD24ACF3-6A02-4906-3E05-571495D0432D}"/>
              </a:ext>
            </a:extLst>
          </p:cNvPr>
          <p:cNvSpPr>
            <a:spLocks noGrp="1"/>
          </p:cNvSpPr>
          <p:nvPr>
            <p:ph type="dt" sz="half" idx="10"/>
          </p:nvPr>
        </p:nvSpPr>
        <p:spPr/>
        <p:txBody>
          <a:bodyPr/>
          <a:lstStyle/>
          <a:p>
            <a:fld id="{4AC717A9-90B0-4DFC-BF52-81374CA569A2}" type="datetimeFigureOut">
              <a:rPr lang="it-IT" smtClean="0"/>
              <a:t>12/01/2026</a:t>
            </a:fld>
            <a:endParaRPr lang="it-IT"/>
          </a:p>
        </p:txBody>
      </p:sp>
      <p:sp>
        <p:nvSpPr>
          <p:cNvPr id="3" name="Segnaposto piè di pagina 2">
            <a:extLst>
              <a:ext uri="{FF2B5EF4-FFF2-40B4-BE49-F238E27FC236}">
                <a16:creationId xmlns="" xmlns:a16="http://schemas.microsoft.com/office/drawing/2014/main" id="{1EAE2E0E-E5B7-9FE4-C41F-1955424BED4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149D4655-CD01-1581-2EF2-AE8BF4FCB4D0}"/>
              </a:ext>
            </a:extLst>
          </p:cNvPr>
          <p:cNvSpPr>
            <a:spLocks noGrp="1"/>
          </p:cNvSpPr>
          <p:nvPr>
            <p:ph type="sldNum" sz="quarter" idx="12"/>
          </p:nvPr>
        </p:nvSpPr>
        <p:spPr/>
        <p:txBody>
          <a:bodyPr/>
          <a:lstStyle/>
          <a:p>
            <a:fld id="{AFE1B2F8-183E-494A-8110-2F35075210CE}" type="slidenum">
              <a:rPr lang="it-IT" smtClean="0"/>
              <a:t>‹N›</a:t>
            </a:fld>
            <a:endParaRPr lang="it-IT"/>
          </a:p>
        </p:txBody>
      </p:sp>
    </p:spTree>
    <p:extLst>
      <p:ext uri="{BB962C8B-B14F-4D97-AF65-F5344CB8AC3E}">
        <p14:creationId xmlns:p14="http://schemas.microsoft.com/office/powerpoint/2010/main" val="40768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8E1D35-093F-1E4E-65C2-C0F13E88834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B217ADD2-76BF-C9BF-733F-29FC290A5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B6146E75-4926-8164-F72F-E9F30550C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0E4344CD-0FBE-6DC4-5A8C-124D69AD392F}"/>
              </a:ext>
            </a:extLst>
          </p:cNvPr>
          <p:cNvSpPr>
            <a:spLocks noGrp="1"/>
          </p:cNvSpPr>
          <p:nvPr>
            <p:ph type="dt" sz="half" idx="10"/>
          </p:nvPr>
        </p:nvSpPr>
        <p:spPr/>
        <p:txBody>
          <a:bodyPr/>
          <a:lstStyle/>
          <a:p>
            <a:fld id="{4AC717A9-90B0-4DFC-BF52-81374CA569A2}" type="datetimeFigureOut">
              <a:rPr lang="it-IT" smtClean="0"/>
              <a:t>12/01/2026</a:t>
            </a:fld>
            <a:endParaRPr lang="it-IT"/>
          </a:p>
        </p:txBody>
      </p:sp>
      <p:sp>
        <p:nvSpPr>
          <p:cNvPr id="6" name="Segnaposto piè di pagina 5">
            <a:extLst>
              <a:ext uri="{FF2B5EF4-FFF2-40B4-BE49-F238E27FC236}">
                <a16:creationId xmlns="" xmlns:a16="http://schemas.microsoft.com/office/drawing/2014/main" id="{24DE3B61-2497-21AE-C3B1-539F24595A3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D61900A2-C6E4-9370-83D2-E55840F11148}"/>
              </a:ext>
            </a:extLst>
          </p:cNvPr>
          <p:cNvSpPr>
            <a:spLocks noGrp="1"/>
          </p:cNvSpPr>
          <p:nvPr>
            <p:ph type="sldNum" sz="quarter" idx="12"/>
          </p:nvPr>
        </p:nvSpPr>
        <p:spPr/>
        <p:txBody>
          <a:bodyPr/>
          <a:lstStyle/>
          <a:p>
            <a:fld id="{AFE1B2F8-183E-494A-8110-2F35075210CE}" type="slidenum">
              <a:rPr lang="it-IT" smtClean="0"/>
              <a:t>‹N›</a:t>
            </a:fld>
            <a:endParaRPr lang="it-IT"/>
          </a:p>
        </p:txBody>
      </p:sp>
    </p:spTree>
    <p:extLst>
      <p:ext uri="{BB962C8B-B14F-4D97-AF65-F5344CB8AC3E}">
        <p14:creationId xmlns:p14="http://schemas.microsoft.com/office/powerpoint/2010/main" val="74699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D2A9252-068E-605C-4818-33DAA82A6FA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D938CF45-F4C7-BA62-E481-6BDF59B7F2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998743C9-8CF5-B8D2-EFF2-874C77C9F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5DC946E4-6D50-FDF7-3D52-286180E04CC8}"/>
              </a:ext>
            </a:extLst>
          </p:cNvPr>
          <p:cNvSpPr>
            <a:spLocks noGrp="1"/>
          </p:cNvSpPr>
          <p:nvPr>
            <p:ph type="dt" sz="half" idx="10"/>
          </p:nvPr>
        </p:nvSpPr>
        <p:spPr/>
        <p:txBody>
          <a:bodyPr/>
          <a:lstStyle/>
          <a:p>
            <a:fld id="{4AC717A9-90B0-4DFC-BF52-81374CA569A2}" type="datetimeFigureOut">
              <a:rPr lang="it-IT" smtClean="0"/>
              <a:t>12/01/2026</a:t>
            </a:fld>
            <a:endParaRPr lang="it-IT"/>
          </a:p>
        </p:txBody>
      </p:sp>
      <p:sp>
        <p:nvSpPr>
          <p:cNvPr id="6" name="Segnaposto piè di pagina 5">
            <a:extLst>
              <a:ext uri="{FF2B5EF4-FFF2-40B4-BE49-F238E27FC236}">
                <a16:creationId xmlns="" xmlns:a16="http://schemas.microsoft.com/office/drawing/2014/main" id="{DA7E9F5C-B673-2FA9-CE6D-D019F271FB8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B046831F-4918-022B-FF78-075B808004E6}"/>
              </a:ext>
            </a:extLst>
          </p:cNvPr>
          <p:cNvSpPr>
            <a:spLocks noGrp="1"/>
          </p:cNvSpPr>
          <p:nvPr>
            <p:ph type="sldNum" sz="quarter" idx="12"/>
          </p:nvPr>
        </p:nvSpPr>
        <p:spPr/>
        <p:txBody>
          <a:bodyPr/>
          <a:lstStyle/>
          <a:p>
            <a:fld id="{AFE1B2F8-183E-494A-8110-2F35075210CE}" type="slidenum">
              <a:rPr lang="it-IT" smtClean="0"/>
              <a:t>‹N›</a:t>
            </a:fld>
            <a:endParaRPr lang="it-IT"/>
          </a:p>
        </p:txBody>
      </p:sp>
    </p:spTree>
    <p:extLst>
      <p:ext uri="{BB962C8B-B14F-4D97-AF65-F5344CB8AC3E}">
        <p14:creationId xmlns:p14="http://schemas.microsoft.com/office/powerpoint/2010/main" val="22647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3880C29D-F495-5AD1-14C6-DA8535306B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D0C89D7E-7286-B36B-BEF4-235864D79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7D30F0B8-E1AA-BF68-E4DB-1AF9DAC0C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717A9-90B0-4DFC-BF52-81374CA569A2}" type="datetimeFigureOut">
              <a:rPr lang="it-IT" smtClean="0"/>
              <a:t>12/01/2026</a:t>
            </a:fld>
            <a:endParaRPr lang="it-IT"/>
          </a:p>
        </p:txBody>
      </p:sp>
      <p:sp>
        <p:nvSpPr>
          <p:cNvPr id="5" name="Segnaposto piè di pagina 4">
            <a:extLst>
              <a:ext uri="{FF2B5EF4-FFF2-40B4-BE49-F238E27FC236}">
                <a16:creationId xmlns="" xmlns:a16="http://schemas.microsoft.com/office/drawing/2014/main" id="{D9746351-3E61-C64F-EC73-87CE06AFF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7304DABB-F8E0-1344-0698-2CB9EF982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1B2F8-183E-494A-8110-2F35075210CE}" type="slidenum">
              <a:rPr lang="it-IT" smtClean="0"/>
              <a:t>‹N›</a:t>
            </a:fld>
            <a:endParaRPr lang="it-IT"/>
          </a:p>
        </p:txBody>
      </p:sp>
    </p:spTree>
    <p:extLst>
      <p:ext uri="{BB962C8B-B14F-4D97-AF65-F5344CB8AC3E}">
        <p14:creationId xmlns:p14="http://schemas.microsoft.com/office/powerpoint/2010/main" val="1210025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 xmlns:a16="http://schemas.microsoft.com/office/drawing/2014/main" id="{A639104E-6838-46AB-8BA4-99F0638A4FED}"/>
              </a:ext>
            </a:extLst>
          </p:cNvPr>
          <p:cNvSpPr>
            <a:spLocks noGrp="1"/>
          </p:cNvSpPr>
          <p:nvPr>
            <p:ph type="subTitle" idx="1"/>
          </p:nvPr>
        </p:nvSpPr>
        <p:spPr>
          <a:xfrm>
            <a:off x="0" y="3168812"/>
            <a:ext cx="12192000" cy="3689187"/>
          </a:xfrm>
          <a:solidFill>
            <a:schemeClr val="accent4">
              <a:lumMod val="60000"/>
              <a:lumOff val="40000"/>
            </a:schemeClr>
          </a:solidFill>
        </p:spPr>
        <p:txBody>
          <a:bodyPr>
            <a:normAutofit lnSpcReduction="10000"/>
          </a:bodyPr>
          <a:lstStyle/>
          <a:p>
            <a:endParaRPr lang="it-IT" sz="1200" b="1"/>
          </a:p>
          <a:p>
            <a:r>
              <a:rPr lang="it-IT" sz="4400" b="1"/>
              <a:t>P</a:t>
            </a:r>
            <a:r>
              <a:rPr lang="it-IT" sz="4400"/>
              <a:t>iano </a:t>
            </a:r>
            <a:r>
              <a:rPr lang="it-IT" sz="4400" b="1"/>
              <a:t>T</a:t>
            </a:r>
            <a:r>
              <a:rPr lang="it-IT" sz="4400"/>
              <a:t>riennale dell’</a:t>
            </a:r>
            <a:r>
              <a:rPr lang="it-IT" sz="4400" b="1"/>
              <a:t>O</a:t>
            </a:r>
            <a:r>
              <a:rPr lang="it-IT" sz="4400"/>
              <a:t>fferta  </a:t>
            </a:r>
            <a:r>
              <a:rPr lang="it-IT" sz="4400" b="1"/>
              <a:t>F</a:t>
            </a:r>
            <a:r>
              <a:rPr lang="it-IT" sz="4400"/>
              <a:t>ormativa </a:t>
            </a:r>
          </a:p>
          <a:p>
            <a:r>
              <a:rPr lang="it-IT" sz="4400"/>
              <a:t>in un click</a:t>
            </a:r>
          </a:p>
          <a:p>
            <a:r>
              <a:rPr lang="it-IT" sz="4400" err="1"/>
              <a:t>a.s.</a:t>
            </a:r>
            <a:r>
              <a:rPr lang="it-IT" sz="4400"/>
              <a:t> 2025-26</a:t>
            </a:r>
          </a:p>
          <a:p>
            <a:endParaRPr lang="it-IT" sz="1400"/>
          </a:p>
          <a:p>
            <a:r>
              <a:rPr lang="it-IT" sz="3000" b="1">
                <a:latin typeface="Dreaming Outloud Pro" panose="03050502040302030504" pitchFamily="66" charset="0"/>
                <a:cs typeface="Dreaming Outloud Pro" panose="03050502040302030504" pitchFamily="66" charset="0"/>
              </a:rPr>
              <a:t>EDUCARE AD UNA MENTE LIBERA PER ESSERE CITTADINI DEL MONDO</a:t>
            </a:r>
            <a:endParaRPr lang="it-IT" sz="3000"/>
          </a:p>
        </p:txBody>
      </p:sp>
      <p:pic>
        <p:nvPicPr>
          <p:cNvPr id="5" name="Immagine 4">
            <a:extLst>
              <a:ext uri="{FF2B5EF4-FFF2-40B4-BE49-F238E27FC236}">
                <a16:creationId xmlns="" xmlns:a16="http://schemas.microsoft.com/office/drawing/2014/main" id="{FA0CA12C-BFC2-67AB-2028-66EB0FC4BC13}"/>
              </a:ext>
            </a:extLst>
          </p:cNvPr>
          <p:cNvPicPr>
            <a:picLocks noChangeAspect="1"/>
          </p:cNvPicPr>
          <p:nvPr/>
        </p:nvPicPr>
        <p:blipFill>
          <a:blip r:embed="rId2"/>
          <a:stretch>
            <a:fillRect/>
          </a:stretch>
        </p:blipFill>
        <p:spPr>
          <a:xfrm>
            <a:off x="0" y="0"/>
            <a:ext cx="12192000" cy="3263846"/>
          </a:xfrm>
          <a:prstGeom prst="rect">
            <a:avLst/>
          </a:prstGeom>
        </p:spPr>
      </p:pic>
    </p:spTree>
    <p:extLst>
      <p:ext uri="{BB962C8B-B14F-4D97-AF65-F5344CB8AC3E}">
        <p14:creationId xmlns:p14="http://schemas.microsoft.com/office/powerpoint/2010/main" val="2837493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A4E67F6-FB61-4508-A8B2-5A2D497DF88E}"/>
              </a:ext>
            </a:extLst>
          </p:cNvPr>
          <p:cNvSpPr>
            <a:spLocks noGrp="1"/>
          </p:cNvSpPr>
          <p:nvPr>
            <p:ph type="title"/>
          </p:nvPr>
        </p:nvSpPr>
        <p:spPr>
          <a:xfrm>
            <a:off x="839788" y="365125"/>
            <a:ext cx="5494751" cy="602285"/>
          </a:xfrm>
          <a:solidFill>
            <a:schemeClr val="accent1">
              <a:lumMod val="40000"/>
              <a:lumOff val="60000"/>
            </a:schemeClr>
          </a:solidFill>
        </p:spPr>
        <p:txBody>
          <a:bodyPr>
            <a:normAutofit fontScale="90000"/>
          </a:bodyPr>
          <a:lstStyle/>
          <a:p>
            <a:r>
              <a:rPr lang="it-IT"/>
              <a:t>Liceo delle scienze umane</a:t>
            </a:r>
          </a:p>
        </p:txBody>
      </p:sp>
      <p:sp>
        <p:nvSpPr>
          <p:cNvPr id="4" name="Segnaposto contenuto 3">
            <a:extLst>
              <a:ext uri="{FF2B5EF4-FFF2-40B4-BE49-F238E27FC236}">
                <a16:creationId xmlns="" xmlns:a16="http://schemas.microsoft.com/office/drawing/2014/main" id="{A01352E4-77BE-4716-B860-9F33087AA152}"/>
              </a:ext>
            </a:extLst>
          </p:cNvPr>
          <p:cNvSpPr>
            <a:spLocks noGrp="1"/>
          </p:cNvSpPr>
          <p:nvPr>
            <p:ph sz="half" idx="2"/>
          </p:nvPr>
        </p:nvSpPr>
        <p:spPr>
          <a:xfrm>
            <a:off x="614500" y="1974574"/>
            <a:ext cx="5157787" cy="4215089"/>
          </a:xfrm>
          <a:ln>
            <a:solidFill>
              <a:srgbClr val="0070C0"/>
            </a:solidFill>
          </a:ln>
        </p:spPr>
        <p:txBody>
          <a:bodyPr>
            <a:noAutofit/>
          </a:bodyPr>
          <a:lstStyle/>
          <a:p>
            <a:pPr algn="just">
              <a:buFont typeface="Wingdings" panose="05000000000000000000" pitchFamily="2" charset="2"/>
              <a:buChar char="ü"/>
            </a:pPr>
            <a:r>
              <a:rPr lang="it-IT" sz="1600"/>
              <a:t>buona conoscenza dei meccanismi del sistema linguistico della propria lingua madre</a:t>
            </a:r>
          </a:p>
          <a:p>
            <a:pPr algn="just">
              <a:buFont typeface="Wingdings" panose="05000000000000000000" pitchFamily="2" charset="2"/>
              <a:buChar char="ü"/>
            </a:pPr>
            <a:r>
              <a:rPr lang="it-IT" sz="1600"/>
              <a:t>motivazione e attitudine al confronto, alla collaborazione, al lavoro in équipe e alla partecipazione fattiva (life skills)</a:t>
            </a:r>
          </a:p>
          <a:p>
            <a:pPr algn="just">
              <a:buFont typeface="Wingdings" panose="05000000000000000000" pitchFamily="2" charset="2"/>
              <a:buChar char="ü"/>
            </a:pPr>
            <a:r>
              <a:rPr lang="it-IT" sz="1600"/>
              <a:t>propensione per gli studi umanistici con un particolare interesse per le dinamiche psico-pedagogiche e socio-antropologiche</a:t>
            </a:r>
          </a:p>
          <a:p>
            <a:pPr algn="just">
              <a:buFont typeface="Wingdings" panose="05000000000000000000" pitchFamily="2" charset="2"/>
              <a:buChar char="ü"/>
            </a:pPr>
            <a:r>
              <a:rPr lang="it-IT" sz="1600"/>
              <a:t>disponibilità ad uno studio critico e cognitivamente vivace, in un’ottica transdisciplinare soprattutto negli ambiti delle scienze umane (psicologia, antropologia, sociologia, pedagogia)</a:t>
            </a:r>
          </a:p>
          <a:p>
            <a:pPr algn="just">
              <a:buFont typeface="Wingdings" panose="05000000000000000000" pitchFamily="2" charset="2"/>
              <a:buChar char="ü"/>
            </a:pPr>
            <a:r>
              <a:rPr lang="it-IT" sz="1600"/>
              <a:t>interesse ad acquisire un sapere culturale e professionale ampio</a:t>
            </a:r>
          </a:p>
        </p:txBody>
      </p:sp>
      <p:sp>
        <p:nvSpPr>
          <p:cNvPr id="6" name="Segnaposto contenuto 5">
            <a:extLst>
              <a:ext uri="{FF2B5EF4-FFF2-40B4-BE49-F238E27FC236}">
                <a16:creationId xmlns="" xmlns:a16="http://schemas.microsoft.com/office/drawing/2014/main" id="{35B6A891-4AF7-4978-B778-7E7007B61802}"/>
              </a:ext>
            </a:extLst>
          </p:cNvPr>
          <p:cNvSpPr>
            <a:spLocks noGrp="1"/>
          </p:cNvSpPr>
          <p:nvPr>
            <p:ph sz="quarter" idx="4"/>
          </p:nvPr>
        </p:nvSpPr>
        <p:spPr>
          <a:xfrm>
            <a:off x="6172200" y="1974574"/>
            <a:ext cx="5183188" cy="4215089"/>
          </a:xfrm>
          <a:ln>
            <a:solidFill>
              <a:srgbClr val="0070C0"/>
            </a:solidFill>
          </a:ln>
        </p:spPr>
        <p:txBody>
          <a:bodyPr>
            <a:noAutofit/>
          </a:bodyPr>
          <a:lstStyle/>
          <a:p>
            <a:pPr algn="just">
              <a:buFont typeface="Wingdings" panose="05000000000000000000" pitchFamily="2" charset="2"/>
              <a:buChar char="ü"/>
            </a:pPr>
            <a:r>
              <a:rPr lang="it-IT" sz="1400"/>
              <a:t>utilizzare criticamente strumenti informatici e telematici per svolgere attività di studio e di approfondimento, per fare ricerca e per comunicare, in particolare nell'ambito delle scienze sociali ed umane;</a:t>
            </a:r>
          </a:p>
          <a:p>
            <a:pPr algn="just">
              <a:buFont typeface="Wingdings" panose="05000000000000000000" pitchFamily="2" charset="2"/>
              <a:buChar char="ü"/>
            </a:pPr>
            <a:r>
              <a:rPr lang="it-IT" sz="1400"/>
              <a:t>utilizzare gli apporti specifici e interdisciplinari della cultura pedagogica, psicologica e socio-antropologica nei principali campi d'indagine delle scienze umane;</a:t>
            </a:r>
          </a:p>
          <a:p>
            <a:pPr algn="just">
              <a:buFont typeface="Wingdings" panose="05000000000000000000" pitchFamily="2" charset="2"/>
              <a:buChar char="ü"/>
            </a:pPr>
            <a:r>
              <a:rPr lang="it-IT" sz="1400"/>
              <a:t>operare riconoscendo le principali tipologie educative, relazionali e sociali proprie della cultura occidentale e il ruolo da esse svolto nella costruzione della civiltà europea, con particolare attenzione ai fenomeni educativi e ai processi formativi, ai luoghi e alle pratiche dell'educazione formale, informale e non formale, ai servizi alla persona, al mondo del lavoro, ai fenomeni interculturali;</a:t>
            </a:r>
          </a:p>
          <a:p>
            <a:pPr algn="just">
              <a:buFont typeface="Wingdings" panose="05000000000000000000" pitchFamily="2" charset="2"/>
              <a:buChar char="ü"/>
            </a:pPr>
            <a:r>
              <a:rPr lang="it-IT" sz="1400"/>
              <a:t>applicare i modelli teorici e politici di convivenza, identificando le loro ragioni storiche, filosofiche e sociali, in particolare nell'ambito dei problemi etico-civili e pedagogico educativi;</a:t>
            </a:r>
          </a:p>
          <a:p>
            <a:pPr algn="just">
              <a:buFont typeface="Wingdings" panose="05000000000000000000" pitchFamily="2" charset="2"/>
              <a:buChar char="ü"/>
            </a:pPr>
            <a:r>
              <a:rPr lang="it-IT" sz="1400"/>
              <a:t>utilizzare, in maniera consapevole e critica, le principali metodologie relazionali e comunicative.</a:t>
            </a:r>
          </a:p>
        </p:txBody>
      </p:sp>
      <p:sp>
        <p:nvSpPr>
          <p:cNvPr id="7" name="Segnaposto testo 7">
            <a:extLst>
              <a:ext uri="{FF2B5EF4-FFF2-40B4-BE49-F238E27FC236}">
                <a16:creationId xmlns="" xmlns:a16="http://schemas.microsoft.com/office/drawing/2014/main" id="{6AA35CC4-EE8D-416F-8867-0F455504C55B}"/>
              </a:ext>
            </a:extLst>
          </p:cNvPr>
          <p:cNvSpPr txBox="1">
            <a:spLocks/>
          </p:cNvSpPr>
          <p:nvPr/>
        </p:nvSpPr>
        <p:spPr>
          <a:xfrm>
            <a:off x="614500" y="1230347"/>
            <a:ext cx="5157787" cy="602284"/>
          </a:xfrm>
          <a:prstGeom prst="rect">
            <a:avLst/>
          </a:prstGeom>
          <a:solidFill>
            <a:srgbClr val="FFC000"/>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a:t>Profilo in entrata dello studente	</a:t>
            </a:r>
          </a:p>
        </p:txBody>
      </p:sp>
      <p:sp>
        <p:nvSpPr>
          <p:cNvPr id="10" name="Segnaposto testo 9">
            <a:extLst>
              <a:ext uri="{FF2B5EF4-FFF2-40B4-BE49-F238E27FC236}">
                <a16:creationId xmlns="" xmlns:a16="http://schemas.microsoft.com/office/drawing/2014/main" id="{F840F3F0-9F75-44A2-9C44-DB88557968A7}"/>
              </a:ext>
            </a:extLst>
          </p:cNvPr>
          <p:cNvSpPr txBox="1">
            <a:spLocks/>
          </p:cNvSpPr>
          <p:nvPr/>
        </p:nvSpPr>
        <p:spPr>
          <a:xfrm>
            <a:off x="6194428" y="1230347"/>
            <a:ext cx="5183188" cy="602284"/>
          </a:xfrm>
          <a:prstGeom prst="rect">
            <a:avLst/>
          </a:prstGeom>
          <a:solidFill>
            <a:srgbClr val="92D050"/>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a:t>Profilo in uscita dello studente</a:t>
            </a:r>
          </a:p>
        </p:txBody>
      </p:sp>
    </p:spTree>
    <p:extLst>
      <p:ext uri="{BB962C8B-B14F-4D97-AF65-F5344CB8AC3E}">
        <p14:creationId xmlns:p14="http://schemas.microsoft.com/office/powerpoint/2010/main" val="3912272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5B10ED0E-F982-47E2-9E9D-5D0996F99DFE}"/>
              </a:ext>
            </a:extLst>
          </p:cNvPr>
          <p:cNvPicPr>
            <a:picLocks noChangeAspect="1"/>
          </p:cNvPicPr>
          <p:nvPr/>
        </p:nvPicPr>
        <p:blipFill rotWithShape="1">
          <a:blip r:embed="rId2"/>
          <a:srcRect l="19384" t="10256" r="19232" b="6257"/>
          <a:stretch/>
        </p:blipFill>
        <p:spPr>
          <a:xfrm>
            <a:off x="2353993" y="279315"/>
            <a:ext cx="7484013" cy="5725551"/>
          </a:xfrm>
          <a:prstGeom prst="rect">
            <a:avLst/>
          </a:prstGeom>
        </p:spPr>
      </p:pic>
      <p:sp>
        <p:nvSpPr>
          <p:cNvPr id="3" name="CasellaDiTesto 2">
            <a:extLst>
              <a:ext uri="{FF2B5EF4-FFF2-40B4-BE49-F238E27FC236}">
                <a16:creationId xmlns="" xmlns:a16="http://schemas.microsoft.com/office/drawing/2014/main" id="{BFB0747F-2365-4519-A01A-2CF27CB9DE94}"/>
              </a:ext>
            </a:extLst>
          </p:cNvPr>
          <p:cNvSpPr txBox="1"/>
          <p:nvPr/>
        </p:nvSpPr>
        <p:spPr>
          <a:xfrm>
            <a:off x="1656521" y="6278677"/>
            <a:ext cx="9325859" cy="369332"/>
          </a:xfrm>
          <a:prstGeom prst="rect">
            <a:avLst/>
          </a:prstGeom>
          <a:solidFill>
            <a:schemeClr val="accent1">
              <a:lumMod val="40000"/>
              <a:lumOff val="60000"/>
            </a:schemeClr>
          </a:solidFill>
        </p:spPr>
        <p:txBody>
          <a:bodyPr wrap="square" rtlCol="0">
            <a:spAutoFit/>
          </a:bodyPr>
          <a:lstStyle/>
          <a:p>
            <a:r>
              <a:rPr lang="it-IT"/>
              <a:t>Per i progetti specifici di indirizzo si rimanda al PTOF integrale e al Piano Annuale degli Interventi</a:t>
            </a:r>
          </a:p>
        </p:txBody>
      </p:sp>
    </p:spTree>
    <p:extLst>
      <p:ext uri="{BB962C8B-B14F-4D97-AF65-F5344CB8AC3E}">
        <p14:creationId xmlns:p14="http://schemas.microsoft.com/office/powerpoint/2010/main" val="352086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C0F5151-132F-418C-8826-C4BF2CE35165}"/>
              </a:ext>
            </a:extLst>
          </p:cNvPr>
          <p:cNvSpPr>
            <a:spLocks noGrp="1"/>
          </p:cNvSpPr>
          <p:nvPr>
            <p:ph type="title"/>
          </p:nvPr>
        </p:nvSpPr>
        <p:spPr>
          <a:xfrm>
            <a:off x="838200" y="173703"/>
            <a:ext cx="10515600" cy="624715"/>
          </a:xfrm>
          <a:solidFill>
            <a:schemeClr val="accent1">
              <a:lumMod val="40000"/>
              <a:lumOff val="60000"/>
            </a:schemeClr>
          </a:solidFill>
        </p:spPr>
        <p:txBody>
          <a:bodyPr>
            <a:normAutofit fontScale="90000"/>
          </a:bodyPr>
          <a:lstStyle/>
          <a:p>
            <a:r>
              <a:rPr lang="it-IT"/>
              <a:t>Liceo Economico Sociale</a:t>
            </a:r>
          </a:p>
        </p:txBody>
      </p:sp>
      <p:sp>
        <p:nvSpPr>
          <p:cNvPr id="3" name="Segnaposto testo 2">
            <a:extLst>
              <a:ext uri="{FF2B5EF4-FFF2-40B4-BE49-F238E27FC236}">
                <a16:creationId xmlns="" xmlns:a16="http://schemas.microsoft.com/office/drawing/2014/main" id="{4CE21E17-46FB-46FA-A02D-15CC5F5F65E4}"/>
              </a:ext>
            </a:extLst>
          </p:cNvPr>
          <p:cNvSpPr>
            <a:spLocks noGrp="1"/>
          </p:cNvSpPr>
          <p:nvPr>
            <p:ph type="body" idx="1"/>
          </p:nvPr>
        </p:nvSpPr>
        <p:spPr>
          <a:xfrm>
            <a:off x="624576" y="1053660"/>
            <a:ext cx="5157787" cy="624715"/>
          </a:xfrm>
          <a:solidFill>
            <a:srgbClr val="FFC000"/>
          </a:solidFill>
        </p:spPr>
        <p:txBody>
          <a:bodyPr/>
          <a:lstStyle/>
          <a:p>
            <a:r>
              <a:rPr lang="it-IT"/>
              <a:t>Profilo in entrata dello studente</a:t>
            </a:r>
          </a:p>
        </p:txBody>
      </p:sp>
      <p:sp>
        <p:nvSpPr>
          <p:cNvPr id="4" name="Segnaposto contenuto 3">
            <a:extLst>
              <a:ext uri="{FF2B5EF4-FFF2-40B4-BE49-F238E27FC236}">
                <a16:creationId xmlns="" xmlns:a16="http://schemas.microsoft.com/office/drawing/2014/main" id="{6AA5E31D-66C6-4295-8889-A1F297F7FBEA}"/>
              </a:ext>
            </a:extLst>
          </p:cNvPr>
          <p:cNvSpPr>
            <a:spLocks noGrp="1"/>
          </p:cNvSpPr>
          <p:nvPr>
            <p:ph sz="half" idx="2"/>
          </p:nvPr>
        </p:nvSpPr>
        <p:spPr>
          <a:xfrm>
            <a:off x="624577" y="1888550"/>
            <a:ext cx="5157787" cy="3717593"/>
          </a:xfrm>
          <a:ln>
            <a:solidFill>
              <a:srgbClr val="0070C0"/>
            </a:solidFill>
          </a:ln>
        </p:spPr>
        <p:txBody>
          <a:bodyPr>
            <a:normAutofit fontScale="77500" lnSpcReduction="20000"/>
          </a:bodyPr>
          <a:lstStyle/>
          <a:p>
            <a:pPr algn="just">
              <a:buFont typeface="Wingdings" panose="05000000000000000000" pitchFamily="2" charset="2"/>
              <a:buChar char="ü"/>
            </a:pPr>
            <a:r>
              <a:rPr lang="it-IT" sz="2300"/>
              <a:t>motivazione e attitudine al confronto, alla collaborazione, alla fattiva partecipazione</a:t>
            </a:r>
          </a:p>
          <a:p>
            <a:pPr algn="just">
              <a:buFont typeface="Wingdings" panose="05000000000000000000" pitchFamily="2" charset="2"/>
              <a:buChar char="ü"/>
            </a:pPr>
            <a:r>
              <a:rPr lang="it-IT" sz="2300"/>
              <a:t>propensione per gli studi umanistici con un particolare interesse per le dinamiche antropologiche e sociali e per gli studi scientifici per le dinamiche socio economiche</a:t>
            </a:r>
          </a:p>
          <a:p>
            <a:pPr algn="just">
              <a:buFont typeface="Wingdings" panose="05000000000000000000" pitchFamily="2" charset="2"/>
              <a:buChar char="ü"/>
            </a:pPr>
            <a:r>
              <a:rPr lang="it-IT" sz="2300"/>
              <a:t>disponibilità ad uno studio critico ed intellettualmente vivace, in un’ottica interdisciplinare, volto alla comprensione dei meccanismi alla base delle relazioni sociali, giuridiche ed economiche in ambito nazionale e internazionale, al fine di una partecipazione civica solidale e consapevole</a:t>
            </a:r>
          </a:p>
          <a:p>
            <a:pPr algn="just">
              <a:buFont typeface="Wingdings" panose="05000000000000000000" pitchFamily="2" charset="2"/>
              <a:buChar char="ü"/>
            </a:pPr>
            <a:r>
              <a:rPr lang="it-IT" sz="2300"/>
              <a:t>interesse ad acquisire un sapere culturale e professionale, al di là dello specifico titolo di studio</a:t>
            </a:r>
          </a:p>
          <a:p>
            <a:endParaRPr lang="it-IT"/>
          </a:p>
        </p:txBody>
      </p:sp>
      <p:sp>
        <p:nvSpPr>
          <p:cNvPr id="5" name="Segnaposto testo 4">
            <a:extLst>
              <a:ext uri="{FF2B5EF4-FFF2-40B4-BE49-F238E27FC236}">
                <a16:creationId xmlns="" xmlns:a16="http://schemas.microsoft.com/office/drawing/2014/main" id="{801BE60F-BA81-447C-A7E1-F73D35BD370B}"/>
              </a:ext>
            </a:extLst>
          </p:cNvPr>
          <p:cNvSpPr>
            <a:spLocks noGrp="1"/>
          </p:cNvSpPr>
          <p:nvPr>
            <p:ph type="body" sz="quarter" idx="3"/>
          </p:nvPr>
        </p:nvSpPr>
        <p:spPr>
          <a:xfrm>
            <a:off x="6119811" y="1016447"/>
            <a:ext cx="5183188" cy="624715"/>
          </a:xfrm>
          <a:solidFill>
            <a:srgbClr val="92D050"/>
          </a:solidFill>
        </p:spPr>
        <p:txBody>
          <a:bodyPr/>
          <a:lstStyle/>
          <a:p>
            <a:r>
              <a:rPr lang="it-IT"/>
              <a:t>Profilo in uscita dello studente</a:t>
            </a:r>
          </a:p>
        </p:txBody>
      </p:sp>
      <p:sp>
        <p:nvSpPr>
          <p:cNvPr id="6" name="Segnaposto contenuto 5">
            <a:extLst>
              <a:ext uri="{FF2B5EF4-FFF2-40B4-BE49-F238E27FC236}">
                <a16:creationId xmlns="" xmlns:a16="http://schemas.microsoft.com/office/drawing/2014/main" id="{9A2D65F1-3C2F-4B38-A6FB-236070B224F1}"/>
              </a:ext>
            </a:extLst>
          </p:cNvPr>
          <p:cNvSpPr>
            <a:spLocks noGrp="1"/>
          </p:cNvSpPr>
          <p:nvPr>
            <p:ph sz="quarter" idx="4"/>
          </p:nvPr>
        </p:nvSpPr>
        <p:spPr>
          <a:xfrm>
            <a:off x="6096000" y="1859191"/>
            <a:ext cx="5183188" cy="4825106"/>
          </a:xfrm>
          <a:ln>
            <a:solidFill>
              <a:srgbClr val="0070C0"/>
            </a:solidFill>
          </a:ln>
        </p:spPr>
        <p:txBody>
          <a:bodyPr>
            <a:noAutofit/>
          </a:bodyPr>
          <a:lstStyle/>
          <a:p>
            <a:pPr algn="just">
              <a:buFont typeface="Wingdings" panose="05000000000000000000" pitchFamily="2" charset="2"/>
              <a:buChar char="ü"/>
            </a:pPr>
            <a:r>
              <a:rPr lang="it-IT" sz="1600"/>
              <a:t>comunicare in una seconda lingua straniera almeno al livello B1 (QCER);</a:t>
            </a:r>
          </a:p>
          <a:p>
            <a:pPr algn="just">
              <a:buFont typeface="Wingdings" panose="05000000000000000000" pitchFamily="2" charset="2"/>
              <a:buChar char="ü"/>
            </a:pPr>
            <a:r>
              <a:rPr lang="it-IT" sz="1600"/>
              <a:t>utilizzare criticamente strumenti informatici e telematici per svolgere attività di studio e di approfondimento, per fare ricerca e per comunicare, in particolare in ambito economico-sociale; </a:t>
            </a:r>
          </a:p>
          <a:p>
            <a:pPr algn="just">
              <a:buFont typeface="Wingdings" panose="05000000000000000000" pitchFamily="2" charset="2"/>
              <a:buChar char="ü"/>
            </a:pPr>
            <a:r>
              <a:rPr lang="it-IT" sz="1600"/>
              <a:t>applicare, nelle diverse situazioni di studio e di lavoro, i metodi e le categorie interpretative proprie delle scienze economiche, giuridiche, sociali e antropologiche;</a:t>
            </a:r>
          </a:p>
          <a:p>
            <a:pPr algn="just">
              <a:buFont typeface="Wingdings" panose="05000000000000000000" pitchFamily="2" charset="2"/>
              <a:buChar char="ü"/>
            </a:pPr>
            <a:r>
              <a:rPr lang="it-IT" sz="1600"/>
              <a:t>misurare, con l'ausilio di adeguati strumenti matematici, statistici e informatici, i diversi fenomeni economici e sociali;</a:t>
            </a:r>
          </a:p>
          <a:p>
            <a:pPr algn="just">
              <a:buFont typeface="Wingdings" panose="05000000000000000000" pitchFamily="2" charset="2"/>
              <a:buChar char="ü"/>
            </a:pPr>
            <a:r>
              <a:rPr lang="it-IT" sz="1600"/>
              <a:t>utilizzare le prospettive filosofiche, storico-geografiche e scientifiche nell'analisi dei fenomeni internazionali, nazionali, locali e personali;</a:t>
            </a:r>
          </a:p>
          <a:p>
            <a:pPr algn="just">
              <a:buFont typeface="Wingdings" panose="05000000000000000000" pitchFamily="2" charset="2"/>
              <a:buChar char="ü"/>
            </a:pPr>
            <a:r>
              <a:rPr lang="it-IT" sz="1600"/>
              <a:t>operare conoscendo le dinamiche proprie della realtà sociale contemporanea, con particolare riferimento al lavoro, ai servizi alla persona, al terzo settore.</a:t>
            </a:r>
          </a:p>
        </p:txBody>
      </p:sp>
      <p:sp>
        <p:nvSpPr>
          <p:cNvPr id="7" name="CasellaDiTesto 6">
            <a:extLst>
              <a:ext uri="{FF2B5EF4-FFF2-40B4-BE49-F238E27FC236}">
                <a16:creationId xmlns="" xmlns:a16="http://schemas.microsoft.com/office/drawing/2014/main" id="{4B47795C-45A5-4CEA-B122-1AA10AD694A2}"/>
              </a:ext>
            </a:extLst>
          </p:cNvPr>
          <p:cNvSpPr txBox="1"/>
          <p:nvPr/>
        </p:nvSpPr>
        <p:spPr>
          <a:xfrm>
            <a:off x="624576" y="5946049"/>
            <a:ext cx="5243487" cy="307777"/>
          </a:xfrm>
          <a:prstGeom prst="rect">
            <a:avLst/>
          </a:prstGeom>
          <a:solidFill>
            <a:schemeClr val="accent2">
              <a:lumMod val="20000"/>
              <a:lumOff val="80000"/>
            </a:schemeClr>
          </a:solidFill>
          <a:ln w="19050">
            <a:solidFill>
              <a:srgbClr val="FF0000"/>
            </a:solidFill>
          </a:ln>
        </p:spPr>
        <p:txBody>
          <a:bodyPr wrap="square" lIns="91440" tIns="45720" rIns="91440" bIns="45720" rtlCol="0" anchor="t">
            <a:spAutoFit/>
          </a:bodyPr>
          <a:lstStyle/>
          <a:p>
            <a:r>
              <a:rPr lang="it-IT" sz="1400">
                <a:cs typeface="Calibri"/>
              </a:rPr>
              <a:t>SECONDA LINGUA STRANIERA: FRANCESE o SPAGNOLO</a:t>
            </a:r>
          </a:p>
        </p:txBody>
      </p:sp>
    </p:spTree>
    <p:extLst>
      <p:ext uri="{BB962C8B-B14F-4D97-AF65-F5344CB8AC3E}">
        <p14:creationId xmlns:p14="http://schemas.microsoft.com/office/powerpoint/2010/main" val="301444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 xmlns:a16="http://schemas.microsoft.com/office/drawing/2014/main" id="{9443446E-47AA-4A4C-91B1-5605CE48B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787" y="147762"/>
            <a:ext cx="7796869" cy="5987995"/>
          </a:xfrm>
          <a:prstGeom prst="rect">
            <a:avLst/>
          </a:prstGeom>
        </p:spPr>
      </p:pic>
      <p:sp>
        <p:nvSpPr>
          <p:cNvPr id="4" name="CasellaDiTesto 3">
            <a:extLst>
              <a:ext uri="{FF2B5EF4-FFF2-40B4-BE49-F238E27FC236}">
                <a16:creationId xmlns="" xmlns:a16="http://schemas.microsoft.com/office/drawing/2014/main" id="{E77AB7E3-4CA9-4623-A354-B48E329A79C8}"/>
              </a:ext>
            </a:extLst>
          </p:cNvPr>
          <p:cNvSpPr txBox="1"/>
          <p:nvPr/>
        </p:nvSpPr>
        <p:spPr>
          <a:xfrm>
            <a:off x="1656521" y="6278677"/>
            <a:ext cx="9325859" cy="369332"/>
          </a:xfrm>
          <a:prstGeom prst="rect">
            <a:avLst/>
          </a:prstGeom>
          <a:solidFill>
            <a:schemeClr val="accent1">
              <a:lumMod val="40000"/>
              <a:lumOff val="60000"/>
            </a:schemeClr>
          </a:solidFill>
        </p:spPr>
        <p:txBody>
          <a:bodyPr wrap="square" rtlCol="0">
            <a:spAutoFit/>
          </a:bodyPr>
          <a:lstStyle/>
          <a:p>
            <a:r>
              <a:rPr lang="it-IT"/>
              <a:t>Per i progetti specifici di indirizzo si rimanda al PTOF integrale e al Piano Annuale degli Interventi</a:t>
            </a:r>
          </a:p>
        </p:txBody>
      </p:sp>
    </p:spTree>
    <p:extLst>
      <p:ext uri="{BB962C8B-B14F-4D97-AF65-F5344CB8AC3E}">
        <p14:creationId xmlns:p14="http://schemas.microsoft.com/office/powerpoint/2010/main" val="206542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E75E4D61-1B1A-429F-8B18-3A7F128BE2A8}"/>
              </a:ext>
            </a:extLst>
          </p:cNvPr>
          <p:cNvSpPr/>
          <p:nvPr/>
        </p:nvSpPr>
        <p:spPr>
          <a:xfrm>
            <a:off x="669235" y="1237499"/>
            <a:ext cx="10853530" cy="4801314"/>
          </a:xfrm>
          <a:prstGeom prst="rect">
            <a:avLst/>
          </a:prstGeom>
        </p:spPr>
        <p:txBody>
          <a:bodyPr wrap="square">
            <a:spAutoFit/>
          </a:bodyPr>
          <a:lstStyle/>
          <a:p>
            <a:pPr marL="285750" indent="-285750">
              <a:buFont typeface="Wingdings" panose="05000000000000000000" pitchFamily="2" charset="2"/>
              <a:buChar char="ü"/>
            </a:pPr>
            <a:r>
              <a:rPr lang="it-IT"/>
              <a:t>utilizzare il patrimonio lessicale ed espressivo della lingua italiana secondo le esigenze comunicative nei vari contesti: sociali, culturali, scientifici, economici, tecnologici.</a:t>
            </a:r>
          </a:p>
          <a:p>
            <a:pPr marL="285750" indent="-285750">
              <a:buFont typeface="Wingdings" panose="05000000000000000000" pitchFamily="2" charset="2"/>
              <a:buChar char="ü"/>
            </a:pPr>
            <a:r>
              <a:rPr lang="it-IT"/>
              <a:t>stabilire collegamenti tra le tradizioni culturali locali, nazionali ed internazionali, sia in prospettiva interculturale sia ai fini della mobilità di studio e di lavoro.</a:t>
            </a:r>
          </a:p>
          <a:p>
            <a:pPr marL="285750" indent="-285750">
              <a:buFont typeface="Wingdings" panose="05000000000000000000" pitchFamily="2" charset="2"/>
              <a:buChar char="ü"/>
            </a:pPr>
            <a:r>
              <a:rPr lang="it-IT"/>
              <a:t>utilizzare gli strumenti culturali e metodologici per porsi con atteggiamento razionale, critico e responsabile di fronte alla realtà, ai suoi fenomeni, ai suoi problemi, anche ai fini dell'apprendimento permanente.</a:t>
            </a:r>
          </a:p>
          <a:p>
            <a:pPr marL="285750" indent="-285750">
              <a:buFont typeface="Wingdings" panose="05000000000000000000" pitchFamily="2" charset="2"/>
              <a:buChar char="ü"/>
            </a:pPr>
            <a:r>
              <a:rPr lang="it-IT"/>
              <a:t>utilizzare e produrre strumenti di comunicazione visiva e multimediale, anche con riferimento alle strategie espressive e agli strumenti tecnici della comunicazione in rete.</a:t>
            </a:r>
          </a:p>
          <a:p>
            <a:pPr marL="285750" indent="-285750">
              <a:buFont typeface="Wingdings" panose="05000000000000000000" pitchFamily="2" charset="2"/>
              <a:buChar char="ü"/>
            </a:pPr>
            <a:r>
              <a:rPr lang="it-IT"/>
              <a:t>padroneggiare la lingua inglese e, ove prevista, un'altra lingua comunitaria per scopi comunicativi e utilizzare i linguaggi settoriali relativi ai percorsi di studio, per interagire in diversi ambiti e contesti professionali, al livello B2 del quadro comune europeo di riferimento per le lingue (QCER).</a:t>
            </a:r>
          </a:p>
          <a:p>
            <a:pPr marL="285750" indent="-285750">
              <a:buFont typeface="Wingdings" panose="05000000000000000000" pitchFamily="2" charset="2"/>
              <a:buChar char="ü"/>
            </a:pPr>
            <a:r>
              <a:rPr lang="it-IT"/>
              <a:t>utilizzare il linguaggio e i metodi propri della matematica per organizzare e valutare adeguatamente informazioni qualitative e quantitative.</a:t>
            </a:r>
          </a:p>
          <a:p>
            <a:pPr marL="285750" indent="-285750">
              <a:buFont typeface="Wingdings" panose="05000000000000000000" pitchFamily="2" charset="2"/>
              <a:buChar char="ü"/>
            </a:pPr>
            <a:r>
              <a:rPr lang="it-IT"/>
              <a:t>identificare e applicare le metodologie e le tecniche della gestione per progetti.</a:t>
            </a:r>
          </a:p>
          <a:p>
            <a:pPr marL="285750" indent="-285750">
              <a:buFont typeface="Wingdings" panose="05000000000000000000" pitchFamily="2" charset="2"/>
              <a:buChar char="ü"/>
            </a:pPr>
            <a:r>
              <a:rPr lang="it-IT"/>
              <a:t>redigere relazioni tecniche e documentare le attività individuali e di gruppo relative a situazioni professionali.</a:t>
            </a:r>
          </a:p>
          <a:p>
            <a:pPr marL="285750" indent="-285750">
              <a:buFont typeface="Wingdings" panose="05000000000000000000" pitchFamily="2" charset="2"/>
              <a:buChar char="ü"/>
            </a:pPr>
            <a:r>
              <a:rPr lang="it-IT"/>
              <a:t>individuare e utilizzare gli strumenti di comunicazione e di team working più appropriati per intervenire nei contesti organizzativi e professionali di riferimento.</a:t>
            </a:r>
          </a:p>
        </p:txBody>
      </p:sp>
      <p:sp>
        <p:nvSpPr>
          <p:cNvPr id="5" name="CasellaDiTesto 4">
            <a:extLst>
              <a:ext uri="{FF2B5EF4-FFF2-40B4-BE49-F238E27FC236}">
                <a16:creationId xmlns="" xmlns:a16="http://schemas.microsoft.com/office/drawing/2014/main" id="{AEF1DC92-0163-48D5-910C-6A762FE42DAE}"/>
              </a:ext>
            </a:extLst>
          </p:cNvPr>
          <p:cNvSpPr txBox="1"/>
          <p:nvPr/>
        </p:nvSpPr>
        <p:spPr>
          <a:xfrm>
            <a:off x="669235" y="397565"/>
            <a:ext cx="10853530" cy="646331"/>
          </a:xfrm>
          <a:prstGeom prst="rect">
            <a:avLst/>
          </a:prstGeom>
          <a:solidFill>
            <a:schemeClr val="accent1">
              <a:lumMod val="40000"/>
              <a:lumOff val="60000"/>
            </a:schemeClr>
          </a:solidFill>
        </p:spPr>
        <p:txBody>
          <a:bodyPr wrap="square" rtlCol="0">
            <a:spAutoFit/>
          </a:bodyPr>
          <a:lstStyle/>
          <a:p>
            <a:r>
              <a:rPr lang="it-IT" sz="3600"/>
              <a:t>Competenze comuni a tutti i percorsi di istruzione tecnica</a:t>
            </a:r>
          </a:p>
        </p:txBody>
      </p:sp>
      <p:sp>
        <p:nvSpPr>
          <p:cNvPr id="3" name="Titolo 1">
            <a:extLst>
              <a:ext uri="{FF2B5EF4-FFF2-40B4-BE49-F238E27FC236}">
                <a16:creationId xmlns="" xmlns:a16="http://schemas.microsoft.com/office/drawing/2014/main" id="{B67CADCF-0079-F9D1-202B-7179156B287B}"/>
              </a:ext>
            </a:extLst>
          </p:cNvPr>
          <p:cNvSpPr txBox="1">
            <a:spLocks/>
          </p:cNvSpPr>
          <p:nvPr/>
        </p:nvSpPr>
        <p:spPr>
          <a:xfrm>
            <a:off x="487470" y="6232416"/>
            <a:ext cx="11261943" cy="494061"/>
          </a:xfrm>
          <a:prstGeom prst="rect">
            <a:avLst/>
          </a:prstGeom>
          <a:solidFill>
            <a:schemeClr val="accent1">
              <a:lumMod val="40000"/>
              <a:lumOff val="6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a:t>Dall’</a:t>
            </a:r>
            <a:r>
              <a:rPr lang="it-IT" sz="2400" err="1"/>
              <a:t>a.s</a:t>
            </a:r>
            <a:r>
              <a:rPr lang="it-IT" sz="2400"/>
              <a:t> 2024/25 anche i percorsi di istruzione tecnica si svolgono su 5 giorni settimanali</a:t>
            </a:r>
          </a:p>
        </p:txBody>
      </p:sp>
    </p:spTree>
    <p:extLst>
      <p:ext uri="{BB962C8B-B14F-4D97-AF65-F5344CB8AC3E}">
        <p14:creationId xmlns:p14="http://schemas.microsoft.com/office/powerpoint/2010/main" val="68560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1E3C784-FC77-4C50-9DB0-B0B8ACC98B62}"/>
              </a:ext>
            </a:extLst>
          </p:cNvPr>
          <p:cNvSpPr>
            <a:spLocks noGrp="1"/>
          </p:cNvSpPr>
          <p:nvPr>
            <p:ph type="title"/>
          </p:nvPr>
        </p:nvSpPr>
        <p:spPr>
          <a:xfrm>
            <a:off x="418642" y="77118"/>
            <a:ext cx="7469436" cy="591221"/>
          </a:xfrm>
          <a:solidFill>
            <a:schemeClr val="accent1">
              <a:lumMod val="40000"/>
              <a:lumOff val="60000"/>
            </a:schemeClr>
          </a:solidFill>
        </p:spPr>
        <p:txBody>
          <a:bodyPr>
            <a:normAutofit fontScale="90000"/>
          </a:bodyPr>
          <a:lstStyle/>
          <a:p>
            <a:r>
              <a:rPr lang="it-IT"/>
              <a:t>Chimica, Materiali e Biotecnologie</a:t>
            </a:r>
          </a:p>
        </p:txBody>
      </p:sp>
      <p:sp>
        <p:nvSpPr>
          <p:cNvPr id="3" name="Segnaposto testo 2">
            <a:extLst>
              <a:ext uri="{FF2B5EF4-FFF2-40B4-BE49-F238E27FC236}">
                <a16:creationId xmlns="" xmlns:a16="http://schemas.microsoft.com/office/drawing/2014/main" id="{8FB29894-DA06-41D5-8AF5-06E9FCA57EED}"/>
              </a:ext>
            </a:extLst>
          </p:cNvPr>
          <p:cNvSpPr>
            <a:spLocks noGrp="1"/>
          </p:cNvSpPr>
          <p:nvPr>
            <p:ph type="body" idx="1"/>
          </p:nvPr>
        </p:nvSpPr>
        <p:spPr>
          <a:xfrm>
            <a:off x="862014" y="1386718"/>
            <a:ext cx="5116064" cy="669338"/>
          </a:xfrm>
          <a:solidFill>
            <a:srgbClr val="FFC000"/>
          </a:solidFill>
        </p:spPr>
        <p:txBody>
          <a:bodyPr/>
          <a:lstStyle/>
          <a:p>
            <a:r>
              <a:rPr lang="it-IT"/>
              <a:t>Profilo in entrata dello studente</a:t>
            </a:r>
          </a:p>
        </p:txBody>
      </p:sp>
      <p:sp>
        <p:nvSpPr>
          <p:cNvPr id="4" name="Segnaposto contenuto 3">
            <a:extLst>
              <a:ext uri="{FF2B5EF4-FFF2-40B4-BE49-F238E27FC236}">
                <a16:creationId xmlns="" xmlns:a16="http://schemas.microsoft.com/office/drawing/2014/main" id="{08A933F6-7523-4253-85B8-D6DC993878B5}"/>
              </a:ext>
            </a:extLst>
          </p:cNvPr>
          <p:cNvSpPr>
            <a:spLocks noGrp="1"/>
          </p:cNvSpPr>
          <p:nvPr>
            <p:ph sz="half" idx="2"/>
          </p:nvPr>
        </p:nvSpPr>
        <p:spPr>
          <a:xfrm>
            <a:off x="728662" y="2233648"/>
            <a:ext cx="5157787" cy="3062252"/>
          </a:xfrm>
          <a:ln>
            <a:solidFill>
              <a:srgbClr val="0070C0"/>
            </a:solidFill>
          </a:ln>
        </p:spPr>
        <p:txBody>
          <a:bodyPr>
            <a:noAutofit/>
          </a:bodyPr>
          <a:lstStyle/>
          <a:p>
            <a:pPr>
              <a:buFont typeface="Wingdings" panose="05000000000000000000" pitchFamily="2" charset="2"/>
              <a:buChar char="ü"/>
            </a:pPr>
            <a:r>
              <a:rPr lang="it-IT" sz="1600"/>
              <a:t>Propensione alle scienze sperimentali e all’approccio logico- matematico alle conoscenze</a:t>
            </a:r>
          </a:p>
          <a:p>
            <a:pPr>
              <a:buFont typeface="Wingdings" panose="05000000000000000000" pitchFamily="2" charset="2"/>
              <a:buChar char="ü"/>
            </a:pPr>
            <a:r>
              <a:rPr lang="it-IT" sz="1600"/>
              <a:t>Curiosità e desiderio di scoprire ciò che sottende ad un fenomeno scientifico</a:t>
            </a:r>
          </a:p>
          <a:p>
            <a:pPr>
              <a:buFont typeface="Wingdings" panose="05000000000000000000" pitchFamily="2" charset="2"/>
              <a:buChar char="ü"/>
            </a:pPr>
            <a:r>
              <a:rPr lang="it-IT" sz="1600"/>
              <a:t>Capacità d’analisi di un generico testo per comprendere la natura e quindi il senso di eventuali richieste</a:t>
            </a:r>
          </a:p>
          <a:p>
            <a:pPr>
              <a:buFont typeface="Wingdings" panose="05000000000000000000" pitchFamily="2" charset="2"/>
              <a:buChar char="ü"/>
            </a:pPr>
            <a:r>
              <a:rPr lang="it-IT" sz="1600"/>
              <a:t>Abilità nel mantenere attenzione e concentrazione, quindi memorizzare informazioni e concetti</a:t>
            </a:r>
          </a:p>
          <a:p>
            <a:pPr>
              <a:buFont typeface="Wingdings" panose="05000000000000000000" pitchFamily="2" charset="2"/>
              <a:buChar char="ü"/>
            </a:pPr>
            <a:r>
              <a:rPr lang="it-IT" sz="1600"/>
              <a:t>Disponibilità ad un impegno sistematico</a:t>
            </a:r>
          </a:p>
          <a:p>
            <a:pPr>
              <a:buFont typeface="Wingdings" panose="05000000000000000000" pitchFamily="2" charset="2"/>
              <a:buChar char="ü"/>
            </a:pPr>
            <a:r>
              <a:rPr lang="it-IT" sz="1600"/>
              <a:t>Motivazione al lavoro d’equipe</a:t>
            </a:r>
          </a:p>
        </p:txBody>
      </p:sp>
      <p:sp>
        <p:nvSpPr>
          <p:cNvPr id="5" name="Segnaposto testo 4">
            <a:extLst>
              <a:ext uri="{FF2B5EF4-FFF2-40B4-BE49-F238E27FC236}">
                <a16:creationId xmlns="" xmlns:a16="http://schemas.microsoft.com/office/drawing/2014/main" id="{841BB13D-0F3B-4B53-89E1-5D5D55C54E14}"/>
              </a:ext>
            </a:extLst>
          </p:cNvPr>
          <p:cNvSpPr>
            <a:spLocks noGrp="1"/>
          </p:cNvSpPr>
          <p:nvPr>
            <p:ph type="body" sz="quarter" idx="3"/>
          </p:nvPr>
        </p:nvSpPr>
        <p:spPr>
          <a:xfrm>
            <a:off x="6590169" y="745323"/>
            <a:ext cx="5183189" cy="489433"/>
          </a:xfrm>
          <a:solidFill>
            <a:srgbClr val="92D050"/>
          </a:solidFill>
        </p:spPr>
        <p:txBody>
          <a:bodyPr/>
          <a:lstStyle/>
          <a:p>
            <a:r>
              <a:rPr lang="it-IT"/>
              <a:t>Profilo in uscita dello studente</a:t>
            </a:r>
          </a:p>
        </p:txBody>
      </p:sp>
      <p:sp>
        <p:nvSpPr>
          <p:cNvPr id="6" name="Segnaposto contenuto 5">
            <a:extLst>
              <a:ext uri="{FF2B5EF4-FFF2-40B4-BE49-F238E27FC236}">
                <a16:creationId xmlns="" xmlns:a16="http://schemas.microsoft.com/office/drawing/2014/main" id="{09D6B7B0-8A7E-4CD0-A9C6-1FD8907A3AC8}"/>
              </a:ext>
            </a:extLst>
          </p:cNvPr>
          <p:cNvSpPr>
            <a:spLocks noGrp="1"/>
          </p:cNvSpPr>
          <p:nvPr>
            <p:ph sz="quarter" idx="4"/>
          </p:nvPr>
        </p:nvSpPr>
        <p:spPr>
          <a:xfrm>
            <a:off x="6590169" y="1382983"/>
            <a:ext cx="5183188" cy="5360127"/>
          </a:xfrm>
          <a:ln>
            <a:solidFill>
              <a:srgbClr val="0070C0"/>
            </a:solidFill>
          </a:ln>
        </p:spPr>
        <p:txBody>
          <a:bodyPr>
            <a:noAutofit/>
          </a:bodyPr>
          <a:lstStyle/>
          <a:p>
            <a:pPr algn="just">
              <a:buFont typeface="Wingdings" panose="05000000000000000000" pitchFamily="2" charset="2"/>
              <a:buChar char="ü"/>
            </a:pPr>
            <a:r>
              <a:rPr lang="it-IT" sz="1450"/>
              <a:t>Acquisire i dati ed esprimere qualitativamente e quantitativamente i risultati delle osservazioni di un fenomeno attraverso grandezze fondamentali e derivate.</a:t>
            </a:r>
          </a:p>
          <a:p>
            <a:pPr algn="just">
              <a:buFont typeface="Wingdings" panose="05000000000000000000" pitchFamily="2" charset="2"/>
              <a:buChar char="ü"/>
            </a:pPr>
            <a:r>
              <a:rPr lang="it-IT" sz="1450"/>
              <a:t>Individuare e gestire le informazioni per organizzare le attività sperimentali.</a:t>
            </a:r>
          </a:p>
          <a:p>
            <a:pPr algn="just">
              <a:buFont typeface="Wingdings" panose="05000000000000000000" pitchFamily="2" charset="2"/>
              <a:buChar char="ü"/>
            </a:pPr>
            <a:r>
              <a:rPr lang="it-IT" sz="1450"/>
              <a:t>Utilizzare i concetti, i principi e i modelli della chimica fisica per interpretare la struttura dei sistemi e le loro trasformazioni.</a:t>
            </a:r>
          </a:p>
          <a:p>
            <a:pPr algn="just">
              <a:buFont typeface="Wingdings" panose="05000000000000000000" pitchFamily="2" charset="2"/>
              <a:buChar char="ü"/>
            </a:pPr>
            <a:r>
              <a:rPr lang="it-IT" sz="1450"/>
              <a:t>Essere consapevole delle potenzialità e dei limiti delle tecnologie, nel contesto culturale e sociale in cui sono applicate.</a:t>
            </a:r>
          </a:p>
          <a:p>
            <a:pPr algn="just">
              <a:buFont typeface="Wingdings" panose="05000000000000000000" pitchFamily="2" charset="2"/>
              <a:buChar char="ü"/>
            </a:pPr>
            <a:r>
              <a:rPr lang="it-IT" sz="1450"/>
              <a:t>Intervenire nella pianificazione di attività e controllo della qualità del lavoro nei processi chimici e biotecnologici.</a:t>
            </a:r>
          </a:p>
          <a:p>
            <a:pPr algn="just">
              <a:buFont typeface="Wingdings" panose="05000000000000000000" pitchFamily="2" charset="2"/>
              <a:buChar char="ü"/>
            </a:pPr>
            <a:r>
              <a:rPr lang="it-IT" sz="1450"/>
              <a:t>Elaborare progetti chimici e biotecnologici e gestire attività di laboratorio.</a:t>
            </a:r>
          </a:p>
          <a:p>
            <a:pPr algn="just">
              <a:buFont typeface="Wingdings" panose="05000000000000000000" pitchFamily="2" charset="2"/>
              <a:buChar char="ü"/>
            </a:pPr>
            <a:r>
              <a:rPr lang="it-IT" sz="1450"/>
              <a:t>Controllare progetti e attività, applicando le normative sulla protezione ambientale e sulla sicurezza.</a:t>
            </a:r>
          </a:p>
          <a:p>
            <a:pPr marL="0" indent="0" algn="just">
              <a:buNone/>
            </a:pPr>
            <a:r>
              <a:rPr lang="it-IT" sz="1450" b="1"/>
              <a:t>Nell'articolazione "Chimica e materiali" </a:t>
            </a:r>
            <a:r>
              <a:rPr lang="it-IT" sz="1450"/>
              <a:t>vengono identificate, acquisite e approfondite, nelle attività di laboratorio, le competenze relative alle metodiche per la preparazione e per la caratterizzazione dei sistemi chimici, all'elaborazione, realizzazione e controllo di progetti chimici e biotecnologici e alla progettazione, gestione e controllo di impianti chimici.</a:t>
            </a:r>
          </a:p>
        </p:txBody>
      </p:sp>
      <p:sp>
        <p:nvSpPr>
          <p:cNvPr id="7" name="Titolo 1">
            <a:extLst>
              <a:ext uri="{FF2B5EF4-FFF2-40B4-BE49-F238E27FC236}">
                <a16:creationId xmlns="" xmlns:a16="http://schemas.microsoft.com/office/drawing/2014/main" id="{003D8398-3291-CF17-C587-A14664BE4C02}"/>
              </a:ext>
            </a:extLst>
          </p:cNvPr>
          <p:cNvSpPr txBox="1">
            <a:spLocks/>
          </p:cNvSpPr>
          <p:nvPr/>
        </p:nvSpPr>
        <p:spPr>
          <a:xfrm>
            <a:off x="418642" y="617905"/>
            <a:ext cx="5960124" cy="591221"/>
          </a:xfrm>
          <a:prstGeom prst="rect">
            <a:avLst/>
          </a:prstGeom>
          <a:solidFill>
            <a:schemeClr val="accent1">
              <a:lumMod val="40000"/>
              <a:lumOff val="6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000"/>
              <a:t>Articolazione Chimica e  Materiali </a:t>
            </a:r>
          </a:p>
        </p:txBody>
      </p:sp>
    </p:spTree>
    <p:extLst>
      <p:ext uri="{BB962C8B-B14F-4D97-AF65-F5344CB8AC3E}">
        <p14:creationId xmlns:p14="http://schemas.microsoft.com/office/powerpoint/2010/main" val="2481532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 xmlns:a16="http://schemas.microsoft.com/office/drawing/2014/main" id="{E49C7C20-4183-479B-8EFF-5FA1B7C16896}"/>
              </a:ext>
            </a:extLst>
          </p:cNvPr>
          <p:cNvSpPr txBox="1"/>
          <p:nvPr/>
        </p:nvSpPr>
        <p:spPr>
          <a:xfrm>
            <a:off x="1333041" y="6302017"/>
            <a:ext cx="9325859" cy="369332"/>
          </a:xfrm>
          <a:prstGeom prst="rect">
            <a:avLst/>
          </a:prstGeom>
          <a:solidFill>
            <a:schemeClr val="accent1">
              <a:lumMod val="40000"/>
              <a:lumOff val="60000"/>
            </a:schemeClr>
          </a:solidFill>
        </p:spPr>
        <p:txBody>
          <a:bodyPr wrap="square" rtlCol="0">
            <a:spAutoFit/>
          </a:bodyPr>
          <a:lstStyle/>
          <a:p>
            <a:r>
              <a:rPr lang="it-IT"/>
              <a:t>Per i progetti specifici di indirizzo si rimanda al PTOF integrale e al Piano Annuale degli Interventi</a:t>
            </a:r>
          </a:p>
        </p:txBody>
      </p:sp>
      <p:graphicFrame>
        <p:nvGraphicFramePr>
          <p:cNvPr id="2" name="Tabella 1">
            <a:extLst>
              <a:ext uri="{FF2B5EF4-FFF2-40B4-BE49-F238E27FC236}">
                <a16:creationId xmlns="" xmlns:a16="http://schemas.microsoft.com/office/drawing/2014/main" id="{FB67EE9A-AEAC-3C64-BF1C-5EF87132EE7E}"/>
              </a:ext>
            </a:extLst>
          </p:cNvPr>
          <p:cNvGraphicFramePr>
            <a:graphicFrameLocks noGrp="1"/>
          </p:cNvGraphicFramePr>
          <p:nvPr>
            <p:extLst>
              <p:ext uri="{D42A27DB-BD31-4B8C-83A1-F6EECF244321}">
                <p14:modId xmlns:p14="http://schemas.microsoft.com/office/powerpoint/2010/main" val="3535384539"/>
              </p:ext>
            </p:extLst>
          </p:nvPr>
        </p:nvGraphicFramePr>
        <p:xfrm>
          <a:off x="1333041" y="186650"/>
          <a:ext cx="8604173" cy="5905675"/>
        </p:xfrm>
        <a:graphic>
          <a:graphicData uri="http://schemas.openxmlformats.org/drawingml/2006/table">
            <a:tbl>
              <a:tblPr firstRow="1" firstCol="1" bandRow="1">
                <a:tableStyleId>{5C22544A-7EE6-4342-B048-85BDC9FD1C3A}</a:tableStyleId>
              </a:tblPr>
              <a:tblGrid>
                <a:gridCol w="4744170">
                  <a:extLst>
                    <a:ext uri="{9D8B030D-6E8A-4147-A177-3AD203B41FA5}">
                      <a16:colId xmlns="" xmlns:a16="http://schemas.microsoft.com/office/drawing/2014/main" val="1562065225"/>
                    </a:ext>
                  </a:extLst>
                </a:gridCol>
                <a:gridCol w="714990">
                  <a:extLst>
                    <a:ext uri="{9D8B030D-6E8A-4147-A177-3AD203B41FA5}">
                      <a16:colId xmlns="" xmlns:a16="http://schemas.microsoft.com/office/drawing/2014/main" val="2252358554"/>
                    </a:ext>
                  </a:extLst>
                </a:gridCol>
                <a:gridCol w="714990">
                  <a:extLst>
                    <a:ext uri="{9D8B030D-6E8A-4147-A177-3AD203B41FA5}">
                      <a16:colId xmlns="" xmlns:a16="http://schemas.microsoft.com/office/drawing/2014/main" val="3446969376"/>
                    </a:ext>
                  </a:extLst>
                </a:gridCol>
                <a:gridCol w="714990">
                  <a:extLst>
                    <a:ext uri="{9D8B030D-6E8A-4147-A177-3AD203B41FA5}">
                      <a16:colId xmlns="" xmlns:a16="http://schemas.microsoft.com/office/drawing/2014/main" val="564539310"/>
                    </a:ext>
                  </a:extLst>
                </a:gridCol>
                <a:gridCol w="714990">
                  <a:extLst>
                    <a:ext uri="{9D8B030D-6E8A-4147-A177-3AD203B41FA5}">
                      <a16:colId xmlns="" xmlns:a16="http://schemas.microsoft.com/office/drawing/2014/main" val="1210229889"/>
                    </a:ext>
                  </a:extLst>
                </a:gridCol>
                <a:gridCol w="1000043">
                  <a:extLst>
                    <a:ext uri="{9D8B030D-6E8A-4147-A177-3AD203B41FA5}">
                      <a16:colId xmlns="" xmlns:a16="http://schemas.microsoft.com/office/drawing/2014/main" val="2059864595"/>
                    </a:ext>
                  </a:extLst>
                </a:gridCol>
              </a:tblGrid>
              <a:tr h="522129">
                <a:tc>
                  <a:txBody>
                    <a:bodyPr/>
                    <a:lstStyle/>
                    <a:p>
                      <a:pPr algn="ctr">
                        <a:lnSpc>
                          <a:spcPct val="115000"/>
                        </a:lnSpc>
                        <a:spcAft>
                          <a:spcPts val="800"/>
                        </a:spcAft>
                      </a:pPr>
                      <a:r>
                        <a:rPr lang="it-IT" sz="1400" kern="100">
                          <a:solidFill>
                            <a:schemeClr val="bg1"/>
                          </a:solidFill>
                          <a:effectLst/>
                        </a:rPr>
                        <a:t>MATERIA</a:t>
                      </a:r>
                      <a:endParaRPr lang="it-IT" sz="14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1° anno</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 anno</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 anno</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4° anno</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5° anno</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44530077"/>
                  </a:ext>
                </a:extLst>
              </a:tr>
              <a:tr h="254180">
                <a:tc>
                  <a:txBody>
                    <a:bodyPr/>
                    <a:lstStyle/>
                    <a:p>
                      <a:pPr>
                        <a:lnSpc>
                          <a:spcPct val="115000"/>
                        </a:lnSpc>
                        <a:spcAft>
                          <a:spcPts val="800"/>
                        </a:spcAft>
                      </a:pPr>
                      <a:r>
                        <a:rPr lang="it-IT" sz="1400" kern="100">
                          <a:solidFill>
                            <a:schemeClr val="tx1"/>
                          </a:solidFill>
                          <a:effectLst/>
                        </a:rPr>
                        <a:t>Lingua e letteratura italiana</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4</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4</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4</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4</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4</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83753101"/>
                  </a:ext>
                </a:extLst>
              </a:tr>
              <a:tr h="254180">
                <a:tc>
                  <a:txBody>
                    <a:bodyPr/>
                    <a:lstStyle/>
                    <a:p>
                      <a:pPr>
                        <a:lnSpc>
                          <a:spcPct val="115000"/>
                        </a:lnSpc>
                        <a:spcAft>
                          <a:spcPts val="800"/>
                        </a:spcAft>
                      </a:pPr>
                      <a:r>
                        <a:rPr lang="it-IT" sz="1400" kern="100">
                          <a:solidFill>
                            <a:schemeClr val="tx1"/>
                          </a:solidFill>
                          <a:effectLst/>
                        </a:rPr>
                        <a:t>Storia</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51785972"/>
                  </a:ext>
                </a:extLst>
              </a:tr>
              <a:tr h="254180">
                <a:tc>
                  <a:txBody>
                    <a:bodyPr/>
                    <a:lstStyle/>
                    <a:p>
                      <a:pPr>
                        <a:lnSpc>
                          <a:spcPct val="115000"/>
                        </a:lnSpc>
                        <a:spcAft>
                          <a:spcPts val="800"/>
                        </a:spcAft>
                      </a:pPr>
                      <a:r>
                        <a:rPr lang="it-IT" sz="1400" kern="100">
                          <a:solidFill>
                            <a:schemeClr val="tx1"/>
                          </a:solidFill>
                          <a:effectLst/>
                        </a:rPr>
                        <a:t>Geografia</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77075314"/>
                  </a:ext>
                </a:extLst>
              </a:tr>
              <a:tr h="254180">
                <a:tc>
                  <a:txBody>
                    <a:bodyPr/>
                    <a:lstStyle/>
                    <a:p>
                      <a:pPr>
                        <a:lnSpc>
                          <a:spcPct val="115000"/>
                        </a:lnSpc>
                        <a:spcAft>
                          <a:spcPts val="800"/>
                        </a:spcAft>
                      </a:pPr>
                      <a:r>
                        <a:rPr lang="it-IT" sz="1400" kern="100">
                          <a:solidFill>
                            <a:schemeClr val="tx1"/>
                          </a:solidFill>
                          <a:effectLst/>
                        </a:rPr>
                        <a:t>Lingua inglese</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3328892"/>
                  </a:ext>
                </a:extLst>
              </a:tr>
              <a:tr h="254180">
                <a:tc>
                  <a:txBody>
                    <a:bodyPr/>
                    <a:lstStyle/>
                    <a:p>
                      <a:pPr>
                        <a:lnSpc>
                          <a:spcPct val="115000"/>
                        </a:lnSpc>
                        <a:spcAft>
                          <a:spcPts val="800"/>
                        </a:spcAft>
                      </a:pPr>
                      <a:r>
                        <a:rPr lang="it-IT" sz="1400" kern="100">
                          <a:solidFill>
                            <a:schemeClr val="tx1"/>
                          </a:solidFill>
                          <a:effectLst/>
                        </a:rPr>
                        <a:t>Diritto ed economia</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42777988"/>
                  </a:ext>
                </a:extLst>
              </a:tr>
              <a:tr h="254180">
                <a:tc>
                  <a:txBody>
                    <a:bodyPr/>
                    <a:lstStyle/>
                    <a:p>
                      <a:pPr>
                        <a:lnSpc>
                          <a:spcPct val="115000"/>
                        </a:lnSpc>
                        <a:spcAft>
                          <a:spcPts val="800"/>
                        </a:spcAft>
                      </a:pPr>
                      <a:r>
                        <a:rPr lang="it-IT" sz="1400" kern="100">
                          <a:solidFill>
                            <a:schemeClr val="tx1"/>
                          </a:solidFill>
                          <a:effectLst/>
                        </a:rPr>
                        <a:t>Matematica</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4</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4</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91759687"/>
                  </a:ext>
                </a:extLst>
              </a:tr>
              <a:tr h="254180">
                <a:tc>
                  <a:txBody>
                    <a:bodyPr/>
                    <a:lstStyle/>
                    <a:p>
                      <a:pPr>
                        <a:lnSpc>
                          <a:spcPct val="115000"/>
                        </a:lnSpc>
                        <a:spcAft>
                          <a:spcPts val="800"/>
                        </a:spcAft>
                      </a:pPr>
                      <a:r>
                        <a:rPr lang="it-IT" sz="1400" kern="100">
                          <a:solidFill>
                            <a:schemeClr val="tx1"/>
                          </a:solidFill>
                          <a:effectLst/>
                        </a:rPr>
                        <a:t>Complementi di matematica</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58396832"/>
                  </a:ext>
                </a:extLst>
              </a:tr>
              <a:tr h="254180">
                <a:tc>
                  <a:txBody>
                    <a:bodyPr/>
                    <a:lstStyle/>
                    <a:p>
                      <a:pPr>
                        <a:lnSpc>
                          <a:spcPct val="115000"/>
                        </a:lnSpc>
                        <a:spcAft>
                          <a:spcPts val="800"/>
                        </a:spcAft>
                      </a:pPr>
                      <a:r>
                        <a:rPr lang="it-IT" sz="1400" kern="100">
                          <a:solidFill>
                            <a:schemeClr val="tx1"/>
                          </a:solidFill>
                          <a:effectLst/>
                        </a:rPr>
                        <a:t>Scienze Integrate (cl. 1 Sc. Della Terra e Biologia cl. 2 Biologia)</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2</a:t>
                      </a: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2</a:t>
                      </a: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75114280"/>
                  </a:ext>
                </a:extLst>
              </a:tr>
              <a:tr h="254180">
                <a:tc>
                  <a:txBody>
                    <a:bodyPr/>
                    <a:lstStyle/>
                    <a:p>
                      <a:pPr>
                        <a:lnSpc>
                          <a:spcPct val="115000"/>
                        </a:lnSpc>
                        <a:spcAft>
                          <a:spcPts val="800"/>
                        </a:spcAft>
                      </a:pPr>
                      <a:r>
                        <a:rPr lang="it-IT" sz="1400" kern="100">
                          <a:solidFill>
                            <a:schemeClr val="tx1"/>
                          </a:solidFill>
                          <a:effectLst/>
                        </a:rPr>
                        <a:t>Scienze Integrate (Fisica)</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27666668"/>
                  </a:ext>
                </a:extLst>
              </a:tr>
              <a:tr h="254180">
                <a:tc>
                  <a:txBody>
                    <a:bodyPr/>
                    <a:lstStyle/>
                    <a:p>
                      <a:pPr>
                        <a:lnSpc>
                          <a:spcPct val="115000"/>
                        </a:lnSpc>
                        <a:spcAft>
                          <a:spcPts val="800"/>
                        </a:spcAft>
                      </a:pPr>
                      <a:r>
                        <a:rPr lang="it-IT" sz="1400" kern="100">
                          <a:solidFill>
                            <a:schemeClr val="tx1"/>
                          </a:solidFill>
                          <a:effectLst/>
                        </a:rPr>
                        <a:t>Scienze Integrate (Chimica)</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50824009"/>
                  </a:ext>
                </a:extLst>
              </a:tr>
              <a:tr h="299946">
                <a:tc>
                  <a:txBody>
                    <a:bodyPr/>
                    <a:lstStyle/>
                    <a:p>
                      <a:pPr>
                        <a:lnSpc>
                          <a:spcPct val="115000"/>
                        </a:lnSpc>
                        <a:spcAft>
                          <a:spcPts val="800"/>
                        </a:spcAft>
                      </a:pPr>
                      <a:r>
                        <a:rPr lang="it-IT" sz="1400" kern="100">
                          <a:solidFill>
                            <a:schemeClr val="tx1"/>
                          </a:solidFill>
                          <a:effectLst/>
                        </a:rPr>
                        <a:t>Tecnologia e Tecnica di Rappresentazione Grafica</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39163055"/>
                  </a:ext>
                </a:extLst>
              </a:tr>
              <a:tr h="254180">
                <a:tc>
                  <a:txBody>
                    <a:bodyPr/>
                    <a:lstStyle/>
                    <a:p>
                      <a:pPr>
                        <a:lnSpc>
                          <a:spcPct val="115000"/>
                        </a:lnSpc>
                        <a:spcAft>
                          <a:spcPts val="800"/>
                        </a:spcAft>
                      </a:pPr>
                      <a:r>
                        <a:rPr lang="it-IT" sz="1400" kern="100">
                          <a:solidFill>
                            <a:schemeClr val="tx1"/>
                          </a:solidFill>
                          <a:effectLst/>
                        </a:rPr>
                        <a:t>Tecnologie Informatiche</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01639807"/>
                  </a:ext>
                </a:extLst>
              </a:tr>
              <a:tr h="254180">
                <a:tc>
                  <a:txBody>
                    <a:bodyPr/>
                    <a:lstStyle/>
                    <a:p>
                      <a:pPr>
                        <a:lnSpc>
                          <a:spcPct val="115000"/>
                        </a:lnSpc>
                        <a:spcAft>
                          <a:spcPts val="800"/>
                        </a:spcAft>
                      </a:pPr>
                      <a:r>
                        <a:rPr lang="it-IT" sz="1400" kern="100">
                          <a:solidFill>
                            <a:schemeClr val="tx1"/>
                          </a:solidFill>
                          <a:effectLst/>
                        </a:rPr>
                        <a:t>Scienze e Tecnologie Applicate</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14988319"/>
                  </a:ext>
                </a:extLst>
              </a:tr>
              <a:tr h="254180">
                <a:tc>
                  <a:txBody>
                    <a:bodyPr/>
                    <a:lstStyle/>
                    <a:p>
                      <a:pPr>
                        <a:lnSpc>
                          <a:spcPct val="115000"/>
                        </a:lnSpc>
                        <a:spcAft>
                          <a:spcPts val="800"/>
                        </a:spcAft>
                      </a:pPr>
                      <a:r>
                        <a:rPr lang="it-IT" sz="1400" kern="100">
                          <a:solidFill>
                            <a:schemeClr val="tx1"/>
                          </a:solidFill>
                          <a:effectLst/>
                        </a:rPr>
                        <a:t>Scienze Motorie e Sportive</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1133490"/>
                  </a:ext>
                </a:extLst>
              </a:tr>
              <a:tr h="254180">
                <a:tc>
                  <a:txBody>
                    <a:bodyPr/>
                    <a:lstStyle/>
                    <a:p>
                      <a:pPr>
                        <a:lnSpc>
                          <a:spcPct val="115000"/>
                        </a:lnSpc>
                        <a:spcAft>
                          <a:spcPts val="800"/>
                        </a:spcAft>
                      </a:pPr>
                      <a:r>
                        <a:rPr lang="it-IT" sz="1400" kern="100">
                          <a:solidFill>
                            <a:schemeClr val="tx1"/>
                          </a:solidFill>
                          <a:effectLst/>
                        </a:rPr>
                        <a:t>Religione Cattolica o attività alternative</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1</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30705539"/>
                  </a:ext>
                </a:extLst>
              </a:tr>
              <a:tr h="254180">
                <a:tc>
                  <a:txBody>
                    <a:bodyPr/>
                    <a:lstStyle/>
                    <a:p>
                      <a:pPr>
                        <a:lnSpc>
                          <a:spcPct val="115000"/>
                        </a:lnSpc>
                        <a:spcAft>
                          <a:spcPts val="800"/>
                        </a:spcAft>
                      </a:pPr>
                      <a:r>
                        <a:rPr lang="it-IT" sz="1400" kern="100">
                          <a:solidFill>
                            <a:schemeClr val="tx1"/>
                          </a:solidFill>
                          <a:effectLst/>
                        </a:rPr>
                        <a:t>Chimica Analitica e Strumentale</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7(3)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6(4)</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8(5)</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95883824"/>
                  </a:ext>
                </a:extLst>
              </a:tr>
              <a:tr h="254180">
                <a:tc>
                  <a:txBody>
                    <a:bodyPr/>
                    <a:lstStyle/>
                    <a:p>
                      <a:pPr>
                        <a:lnSpc>
                          <a:spcPct val="115000"/>
                        </a:lnSpc>
                        <a:spcAft>
                          <a:spcPts val="800"/>
                        </a:spcAft>
                      </a:pPr>
                      <a:r>
                        <a:rPr lang="it-IT" sz="1400" kern="100">
                          <a:solidFill>
                            <a:schemeClr val="tx1"/>
                          </a:solidFill>
                          <a:effectLst/>
                        </a:rPr>
                        <a:t>Chimica Organica e Biochimica</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5(2)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5(3)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37385567"/>
                  </a:ext>
                </a:extLst>
              </a:tr>
              <a:tr h="254180">
                <a:tc>
                  <a:txBody>
                    <a:bodyPr/>
                    <a:lstStyle/>
                    <a:p>
                      <a:pPr>
                        <a:lnSpc>
                          <a:spcPct val="115000"/>
                        </a:lnSpc>
                        <a:spcAft>
                          <a:spcPts val="800"/>
                        </a:spcAft>
                      </a:pPr>
                      <a:r>
                        <a:rPr lang="it-IT" sz="1400" kern="100">
                          <a:solidFill>
                            <a:schemeClr val="tx1"/>
                          </a:solidFill>
                          <a:effectLst/>
                        </a:rPr>
                        <a:t>Tecnologie Chimiche Industriali</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4(2)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5(3)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6(3)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48891526"/>
                  </a:ext>
                </a:extLst>
              </a:tr>
              <a:tr h="254180">
                <a:tc>
                  <a:txBody>
                    <a:bodyPr/>
                    <a:lstStyle/>
                    <a:p>
                      <a:pPr>
                        <a:lnSpc>
                          <a:spcPct val="115000"/>
                        </a:lnSpc>
                        <a:spcAft>
                          <a:spcPts val="800"/>
                        </a:spcAft>
                      </a:pPr>
                      <a:r>
                        <a:rPr lang="it-IT" sz="1400" kern="100">
                          <a:solidFill>
                            <a:schemeClr val="tx1"/>
                          </a:solidFill>
                          <a:effectLst/>
                        </a:rPr>
                        <a:t>Laboratorio di Chimica</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800"/>
                        </a:spcAft>
                      </a:pPr>
                      <a:r>
                        <a:rPr lang="it-IT" sz="1400" kern="100">
                          <a:solidFill>
                            <a:schemeClr val="tx1"/>
                          </a:solidFill>
                          <a:effectLst/>
                        </a:rPr>
                        <a:t>*</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800"/>
                        </a:spcAft>
                      </a:pPr>
                      <a:r>
                        <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7</a:t>
                      </a: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800"/>
                        </a:spcAft>
                      </a:pPr>
                      <a:r>
                        <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10</a:t>
                      </a: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800"/>
                        </a:spcAft>
                      </a:pPr>
                      <a:r>
                        <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10</a:t>
                      </a: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4206028233"/>
                  </a:ext>
                </a:extLst>
              </a:tr>
              <a:tr h="254180">
                <a:tc>
                  <a:txBody>
                    <a:bodyPr/>
                    <a:lstStyle/>
                    <a:p>
                      <a:pPr>
                        <a:lnSpc>
                          <a:spcPct val="115000"/>
                        </a:lnSpc>
                        <a:spcAft>
                          <a:spcPts val="800"/>
                        </a:spcAft>
                      </a:pPr>
                      <a:r>
                        <a:rPr lang="it-IT" sz="1400" kern="100">
                          <a:solidFill>
                            <a:schemeClr val="tx1"/>
                          </a:solidFill>
                          <a:effectLst/>
                        </a:rPr>
                        <a:t>Totale ore settimanali</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33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800"/>
                        </a:spcAft>
                      </a:pPr>
                      <a:r>
                        <a:rPr lang="it-IT" sz="1400" kern="100">
                          <a:solidFill>
                            <a:schemeClr val="tx1"/>
                          </a:solidFill>
                          <a:effectLst/>
                        </a:rPr>
                        <a:t>32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800"/>
                        </a:spcAft>
                      </a:pPr>
                      <a:r>
                        <a:rPr lang="it-IT" sz="1400" kern="100">
                          <a:solidFill>
                            <a:schemeClr val="tx1"/>
                          </a:solidFill>
                          <a:effectLst/>
                        </a:rPr>
                        <a:t>32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800"/>
                        </a:spcAft>
                      </a:pPr>
                      <a:r>
                        <a:rPr lang="it-IT" sz="1400" kern="100">
                          <a:solidFill>
                            <a:schemeClr val="tx1"/>
                          </a:solidFill>
                          <a:effectLst/>
                        </a:rPr>
                        <a:t>32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800"/>
                        </a:spcAft>
                      </a:pPr>
                      <a:r>
                        <a:rPr lang="it-IT" sz="1400" kern="100">
                          <a:solidFill>
                            <a:schemeClr val="tx1"/>
                          </a:solidFill>
                          <a:effectLst/>
                        </a:rPr>
                        <a:t>32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426903508"/>
                  </a:ext>
                </a:extLst>
              </a:tr>
              <a:tr h="254180">
                <a:tc>
                  <a:txBody>
                    <a:bodyPr/>
                    <a:lstStyle/>
                    <a:p>
                      <a:pPr>
                        <a:lnSpc>
                          <a:spcPct val="115000"/>
                        </a:lnSpc>
                        <a:spcAft>
                          <a:spcPts val="800"/>
                        </a:spcAft>
                      </a:pPr>
                      <a:r>
                        <a:rPr lang="it-IT" sz="1400" kern="100">
                          <a:solidFill>
                            <a:schemeClr val="tx1"/>
                          </a:solidFill>
                          <a:effectLst/>
                        </a:rPr>
                        <a:t>Numero discipline per anno</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800"/>
                        </a:spcAft>
                      </a:pPr>
                      <a:r>
                        <a:rPr lang="it-IT" sz="1400" kern="100">
                          <a:solidFill>
                            <a:schemeClr val="tx1"/>
                          </a:solidFill>
                          <a:effectLst/>
                        </a:rPr>
                        <a:t>13</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800"/>
                        </a:spcAft>
                      </a:pPr>
                      <a:r>
                        <a:rPr lang="it-IT" sz="1400" kern="100">
                          <a:solidFill>
                            <a:schemeClr val="tx1"/>
                          </a:solidFill>
                          <a:effectLst/>
                        </a:rPr>
                        <a:t>12</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800"/>
                        </a:spcAft>
                      </a:pPr>
                      <a:r>
                        <a:rPr lang="it-IT" sz="1400" kern="100">
                          <a:solidFill>
                            <a:schemeClr val="tx1"/>
                          </a:solidFill>
                          <a:effectLst/>
                        </a:rPr>
                        <a:t>10</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800"/>
                        </a:spcAft>
                      </a:pPr>
                      <a:r>
                        <a:rPr lang="it-IT" sz="1400" kern="100">
                          <a:solidFill>
                            <a:schemeClr val="tx1"/>
                          </a:solidFill>
                          <a:effectLst/>
                        </a:rPr>
                        <a:t>10</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800"/>
                        </a:spcAft>
                      </a:pPr>
                      <a:r>
                        <a:rPr lang="it-IT" sz="1400" kern="100">
                          <a:solidFill>
                            <a:schemeClr val="tx1"/>
                          </a:solidFill>
                          <a:effectLst/>
                        </a:rPr>
                        <a:t>9</a:t>
                      </a:r>
                      <a:endParaRPr lang="it-IT" sz="1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1933" marR="619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909184191"/>
                  </a:ext>
                </a:extLst>
              </a:tr>
            </a:tbl>
          </a:graphicData>
        </a:graphic>
      </p:graphicFrame>
      <p:sp>
        <p:nvSpPr>
          <p:cNvPr id="5" name="CasellaDiTesto 4">
            <a:extLst>
              <a:ext uri="{FF2B5EF4-FFF2-40B4-BE49-F238E27FC236}">
                <a16:creationId xmlns="" xmlns:a16="http://schemas.microsoft.com/office/drawing/2014/main" id="{3D06DB92-16B4-92E9-61CE-37C3B769A090}"/>
              </a:ext>
            </a:extLst>
          </p:cNvPr>
          <p:cNvSpPr txBox="1"/>
          <p:nvPr/>
        </p:nvSpPr>
        <p:spPr>
          <a:xfrm>
            <a:off x="1333041" y="186651"/>
            <a:ext cx="4660135" cy="553998"/>
          </a:xfrm>
          <a:prstGeom prst="rect">
            <a:avLst/>
          </a:prstGeom>
          <a:noFill/>
          <a:ln>
            <a:noFill/>
          </a:ln>
        </p:spPr>
        <p:txBody>
          <a:bodyPr wrap="square" rtlCol="0">
            <a:spAutoFit/>
          </a:bodyPr>
          <a:lstStyle/>
          <a:p>
            <a:r>
              <a:rPr lang="it-IT" sz="1500" b="1"/>
              <a:t>Quadro Orario: CHIMICA, MATERIALI E BIOTECNOLOGIE </a:t>
            </a:r>
          </a:p>
          <a:p>
            <a:r>
              <a:rPr lang="it-IT" sz="1500" b="1"/>
              <a:t>Articolazione: CHIMICA E MATERIALI</a:t>
            </a:r>
          </a:p>
        </p:txBody>
      </p:sp>
    </p:spTree>
    <p:extLst>
      <p:ext uri="{BB962C8B-B14F-4D97-AF65-F5344CB8AC3E}">
        <p14:creationId xmlns:p14="http://schemas.microsoft.com/office/powerpoint/2010/main" val="1378961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AB398F3-977B-40C7-9D41-2BA09B224B48}"/>
              </a:ext>
            </a:extLst>
          </p:cNvPr>
          <p:cNvSpPr>
            <a:spLocks noGrp="1"/>
          </p:cNvSpPr>
          <p:nvPr>
            <p:ph type="title"/>
          </p:nvPr>
        </p:nvSpPr>
        <p:spPr>
          <a:xfrm>
            <a:off x="765175" y="218661"/>
            <a:ext cx="10998199" cy="1048163"/>
          </a:xfrm>
          <a:solidFill>
            <a:schemeClr val="accent1">
              <a:lumMod val="40000"/>
              <a:lumOff val="60000"/>
            </a:schemeClr>
          </a:solidFill>
        </p:spPr>
        <p:txBody>
          <a:bodyPr>
            <a:normAutofit fontScale="90000"/>
          </a:bodyPr>
          <a:lstStyle/>
          <a:p>
            <a:r>
              <a:rPr lang="it-IT"/>
              <a:t>Informatica-telecomunicazioni</a:t>
            </a:r>
            <a:br>
              <a:rPr lang="it-IT"/>
            </a:br>
            <a:r>
              <a:rPr lang="it-IT"/>
              <a:t>		articolazione Informatica con curvatura IA</a:t>
            </a:r>
          </a:p>
        </p:txBody>
      </p:sp>
      <p:sp>
        <p:nvSpPr>
          <p:cNvPr id="3" name="Segnaposto testo 2">
            <a:extLst>
              <a:ext uri="{FF2B5EF4-FFF2-40B4-BE49-F238E27FC236}">
                <a16:creationId xmlns="" xmlns:a16="http://schemas.microsoft.com/office/drawing/2014/main" id="{C1BF88C3-6A9F-4F91-8E8E-B44360785161}"/>
              </a:ext>
            </a:extLst>
          </p:cNvPr>
          <p:cNvSpPr>
            <a:spLocks noGrp="1"/>
          </p:cNvSpPr>
          <p:nvPr>
            <p:ph type="body" idx="1"/>
          </p:nvPr>
        </p:nvSpPr>
        <p:spPr>
          <a:xfrm>
            <a:off x="765176" y="1337504"/>
            <a:ext cx="5157787" cy="478942"/>
          </a:xfrm>
          <a:solidFill>
            <a:srgbClr val="FFC000"/>
          </a:solidFill>
        </p:spPr>
        <p:txBody>
          <a:bodyPr/>
          <a:lstStyle/>
          <a:p>
            <a:r>
              <a:rPr lang="it-IT"/>
              <a:t>Profilo in entrata dello studente</a:t>
            </a:r>
          </a:p>
        </p:txBody>
      </p:sp>
      <p:sp>
        <p:nvSpPr>
          <p:cNvPr id="4" name="Segnaposto contenuto 3">
            <a:extLst>
              <a:ext uri="{FF2B5EF4-FFF2-40B4-BE49-F238E27FC236}">
                <a16:creationId xmlns="" xmlns:a16="http://schemas.microsoft.com/office/drawing/2014/main" id="{35865638-9C2B-436B-BDE9-E658E64DD4FD}"/>
              </a:ext>
            </a:extLst>
          </p:cNvPr>
          <p:cNvSpPr>
            <a:spLocks noGrp="1"/>
          </p:cNvSpPr>
          <p:nvPr>
            <p:ph sz="half" idx="2"/>
          </p:nvPr>
        </p:nvSpPr>
        <p:spPr>
          <a:xfrm>
            <a:off x="765176" y="2000249"/>
            <a:ext cx="5157787" cy="1857789"/>
          </a:xfrm>
          <a:ln>
            <a:solidFill>
              <a:srgbClr val="0070C0"/>
            </a:solidFill>
          </a:ln>
        </p:spPr>
        <p:txBody>
          <a:bodyPr>
            <a:noAutofit/>
          </a:bodyPr>
          <a:lstStyle/>
          <a:p>
            <a:pPr>
              <a:buFont typeface="Wingdings" panose="05000000000000000000" pitchFamily="2" charset="2"/>
              <a:buChar char="ü"/>
            </a:pPr>
            <a:r>
              <a:rPr lang="it-IT" sz="2000"/>
              <a:t>passione e curiosità per la tecnologia</a:t>
            </a:r>
          </a:p>
          <a:p>
            <a:pPr>
              <a:buFont typeface="Wingdings" panose="05000000000000000000" pitchFamily="2" charset="2"/>
              <a:buChar char="ü"/>
            </a:pPr>
            <a:r>
              <a:rPr lang="it-IT" sz="2000"/>
              <a:t>volontà di aggiornare continuamente le proprie competenze</a:t>
            </a:r>
          </a:p>
          <a:p>
            <a:pPr>
              <a:buFont typeface="Wingdings" panose="05000000000000000000" pitchFamily="2" charset="2"/>
              <a:buChar char="ü"/>
            </a:pPr>
            <a:r>
              <a:rPr lang="it-IT" sz="2000"/>
              <a:t>disponibilità a lavorare in gruppo</a:t>
            </a:r>
          </a:p>
        </p:txBody>
      </p:sp>
      <p:sp>
        <p:nvSpPr>
          <p:cNvPr id="5" name="Segnaposto testo 4">
            <a:extLst>
              <a:ext uri="{FF2B5EF4-FFF2-40B4-BE49-F238E27FC236}">
                <a16:creationId xmlns="" xmlns:a16="http://schemas.microsoft.com/office/drawing/2014/main" id="{E48A6DCC-405F-41AA-9186-4E2613B85A50}"/>
              </a:ext>
            </a:extLst>
          </p:cNvPr>
          <p:cNvSpPr>
            <a:spLocks noGrp="1"/>
          </p:cNvSpPr>
          <p:nvPr>
            <p:ph type="body" sz="quarter" idx="3"/>
          </p:nvPr>
        </p:nvSpPr>
        <p:spPr>
          <a:xfrm>
            <a:off x="6096000" y="1337504"/>
            <a:ext cx="5183188" cy="478942"/>
          </a:xfrm>
          <a:solidFill>
            <a:srgbClr val="92D050"/>
          </a:solidFill>
        </p:spPr>
        <p:txBody>
          <a:bodyPr/>
          <a:lstStyle/>
          <a:p>
            <a:r>
              <a:rPr lang="it-IT"/>
              <a:t>Profilo in uscita dello studente</a:t>
            </a:r>
          </a:p>
        </p:txBody>
      </p:sp>
      <p:sp>
        <p:nvSpPr>
          <p:cNvPr id="6" name="Segnaposto contenuto 5">
            <a:extLst>
              <a:ext uri="{FF2B5EF4-FFF2-40B4-BE49-F238E27FC236}">
                <a16:creationId xmlns="" xmlns:a16="http://schemas.microsoft.com/office/drawing/2014/main" id="{A3558EA6-8205-4649-B8FA-9E4B39912A7D}"/>
              </a:ext>
            </a:extLst>
          </p:cNvPr>
          <p:cNvSpPr>
            <a:spLocks noGrp="1"/>
          </p:cNvSpPr>
          <p:nvPr>
            <p:ph sz="quarter" idx="4"/>
          </p:nvPr>
        </p:nvSpPr>
        <p:spPr>
          <a:xfrm>
            <a:off x="6175377" y="2005012"/>
            <a:ext cx="5183188" cy="4634326"/>
          </a:xfrm>
          <a:ln>
            <a:solidFill>
              <a:srgbClr val="0070C0"/>
            </a:solidFill>
          </a:ln>
        </p:spPr>
        <p:txBody>
          <a:bodyPr vert="horz" lIns="91440" tIns="45720" rIns="91440" bIns="45720" rtlCol="0" anchor="t">
            <a:noAutofit/>
          </a:bodyPr>
          <a:lstStyle/>
          <a:p>
            <a:pPr>
              <a:buFont typeface="Wingdings" panose="05000000000000000000" pitchFamily="2" charset="2"/>
              <a:buChar char="ü"/>
            </a:pPr>
            <a:r>
              <a:rPr lang="it-IT" sz="1600">
                <a:ea typeface="+mn-lt"/>
                <a:cs typeface="+mn-lt"/>
              </a:rPr>
              <a:t>descrivere e comparare il funzionamento di dispositivi e strumenti elettronici e di telecomunicazione.</a:t>
            </a:r>
          </a:p>
          <a:p>
            <a:pPr>
              <a:buFont typeface="Wingdings" panose="05000000000000000000" pitchFamily="2" charset="2"/>
              <a:buChar char="ü"/>
            </a:pPr>
            <a:r>
              <a:rPr lang="it-IT" sz="1600">
                <a:ea typeface="+mn-lt"/>
                <a:cs typeface="+mn-lt"/>
              </a:rPr>
              <a:t>gestire processi produttivi correlati a funzioni aziendali</a:t>
            </a:r>
          </a:p>
          <a:p>
            <a:pPr>
              <a:buFont typeface="Wingdings" panose="05000000000000000000" pitchFamily="2" charset="2"/>
              <a:buChar char="ü"/>
            </a:pPr>
            <a:r>
              <a:rPr lang="it-IT" sz="1600">
                <a:ea typeface="+mn-lt"/>
                <a:cs typeface="+mn-lt"/>
              </a:rPr>
              <a:t>configurare, installare e gestire sistemi di elaborazione dati e reti</a:t>
            </a:r>
            <a:endParaRPr lang="it-IT"/>
          </a:p>
          <a:p>
            <a:pPr>
              <a:buFont typeface="Wingdings" panose="05000000000000000000" pitchFamily="2" charset="2"/>
              <a:buChar char="ü"/>
            </a:pPr>
            <a:r>
              <a:rPr lang="it-IT" sz="1600">
                <a:ea typeface="+mn-lt"/>
                <a:cs typeface="+mn-lt"/>
              </a:rPr>
              <a:t>sviluppare applicazioni informatiche per reti locali o servizi a distanza</a:t>
            </a:r>
            <a:endParaRPr lang="it-IT"/>
          </a:p>
          <a:p>
            <a:pPr>
              <a:buFont typeface="Wingdings" panose="05000000000000000000" pitchFamily="2" charset="2"/>
              <a:buChar char="ü"/>
            </a:pPr>
            <a:r>
              <a:rPr lang="it-IT" sz="1600">
                <a:ea typeface="+mn-lt"/>
                <a:cs typeface="+mn-lt"/>
              </a:rPr>
              <a:t>Sviluppare applicazioni in ambito Intelligenza Artificiale </a:t>
            </a:r>
          </a:p>
          <a:p>
            <a:pPr marL="0" indent="0">
              <a:buNone/>
            </a:pPr>
            <a:r>
              <a:rPr lang="it-IT" sz="1600" b="1">
                <a:ea typeface="+mn-lt"/>
                <a:cs typeface="+mn-lt"/>
              </a:rPr>
              <a:t>Nell'articolazione Informatica con Curvatura Intelligenza Artificiale (IA)</a:t>
            </a:r>
            <a:r>
              <a:rPr lang="it-IT" sz="1600">
                <a:ea typeface="+mn-lt"/>
                <a:cs typeface="+mn-lt"/>
              </a:rPr>
              <a:t>, con riferimento a specifici settori di impiego e nel rispetto delle relative normative tecniche, vengono approfondite l'analisi, la comparazione, la progettazione di dispositivi e strumenti informatici e lo sviluppo di applicazioni software. La curvatura Intelligenza Artificiale rappresenta un approfondimento nell'ambito delle materie di indirizzo che prevede lo studio e l'applicazione di modelli di Machine Learning e di AI Generativa per la realizzazione di applicazioni informatiche complesse.</a:t>
            </a:r>
            <a:endParaRPr lang="it-IT" sz="1600">
              <a:ea typeface="Calibri"/>
              <a:cs typeface="Calibri"/>
            </a:endParaRPr>
          </a:p>
        </p:txBody>
      </p:sp>
    </p:spTree>
    <p:extLst>
      <p:ext uri="{BB962C8B-B14F-4D97-AF65-F5344CB8AC3E}">
        <p14:creationId xmlns:p14="http://schemas.microsoft.com/office/powerpoint/2010/main" val="299000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 xmlns:a16="http://schemas.microsoft.com/office/drawing/2014/main" id="{57225E00-7B2B-493F-A1FD-B576037957ED}"/>
              </a:ext>
            </a:extLst>
          </p:cNvPr>
          <p:cNvSpPr txBox="1"/>
          <p:nvPr/>
        </p:nvSpPr>
        <p:spPr>
          <a:xfrm>
            <a:off x="332776" y="6437709"/>
            <a:ext cx="9325859" cy="369332"/>
          </a:xfrm>
          <a:prstGeom prst="rect">
            <a:avLst/>
          </a:prstGeom>
          <a:solidFill>
            <a:schemeClr val="accent1">
              <a:lumMod val="40000"/>
              <a:lumOff val="60000"/>
            </a:schemeClr>
          </a:solidFill>
        </p:spPr>
        <p:txBody>
          <a:bodyPr wrap="square" rtlCol="0">
            <a:spAutoFit/>
          </a:bodyPr>
          <a:lstStyle/>
          <a:p>
            <a:r>
              <a:rPr lang="it-IT"/>
              <a:t>Per i progetti specifici di indirizzo si rimanda al PTOF integrale e al Piano Annuale degli Interventi</a:t>
            </a:r>
          </a:p>
        </p:txBody>
      </p:sp>
      <p:sp>
        <p:nvSpPr>
          <p:cNvPr id="9" name="CasellaDiTesto 8">
            <a:extLst>
              <a:ext uri="{FF2B5EF4-FFF2-40B4-BE49-F238E27FC236}">
                <a16:creationId xmlns="" xmlns:a16="http://schemas.microsoft.com/office/drawing/2014/main" id="{8D02C0B3-3487-4331-998C-D2E6A141ECBB}"/>
              </a:ext>
            </a:extLst>
          </p:cNvPr>
          <p:cNvSpPr txBox="1"/>
          <p:nvPr/>
        </p:nvSpPr>
        <p:spPr>
          <a:xfrm>
            <a:off x="542096" y="420291"/>
            <a:ext cx="4696654" cy="4185761"/>
          </a:xfrm>
          <a:prstGeom prst="rect">
            <a:avLst/>
          </a:prstGeom>
          <a:noFill/>
        </p:spPr>
        <p:txBody>
          <a:bodyPr wrap="square">
            <a:spAutoFit/>
          </a:bodyPr>
          <a:lstStyle/>
          <a:p>
            <a:pPr algn="just"/>
            <a:r>
              <a:rPr lang="it-IT" sz="1400" b="0" i="0">
                <a:solidFill>
                  <a:srgbClr val="000000"/>
                </a:solidFill>
                <a:effectLst/>
                <a:latin typeface="Times New Roman" panose="02020603050405020304" pitchFamily="18" charset="0"/>
              </a:rPr>
              <a:t>L’indirizzo Informatico fornisce una visione unitaria delle scienze e delle tecnologie dell'informazione e della comunicazione, affrontando temi fondamentali dello sviluppo tecnologico, come la comunicazione e la rappresentazione delle informazioni, la codifica e la trasmissione sui vari mezzi fisici e i diversi canali. L’indirizzo garantisce una preparazione approfondita in ambito matematico-fisico già a partire dal biennio e prosegue la sua connotazione scientifico-tecnologica attraverso l’approfondimento delle materie di indirizzo nel triennio, anche grazie all’utilizzo di laboratori attrezzati e strumenti software aggiornati.</a:t>
            </a:r>
          </a:p>
          <a:p>
            <a:pPr algn="l"/>
            <a:endParaRPr lang="it-IT" sz="1400" b="1" i="0">
              <a:solidFill>
                <a:srgbClr val="000000"/>
              </a:solidFill>
              <a:effectLst/>
              <a:latin typeface="Times New Roman" panose="02020603050405020304" pitchFamily="18" charset="0"/>
            </a:endParaRPr>
          </a:p>
          <a:p>
            <a:pPr algn="l"/>
            <a:r>
              <a:rPr lang="it-IT" sz="1400" b="1" i="0">
                <a:solidFill>
                  <a:srgbClr val="000000"/>
                </a:solidFill>
                <a:effectLst/>
                <a:latin typeface="Times New Roman" panose="02020603050405020304" pitchFamily="18" charset="0"/>
              </a:rPr>
              <a:t>PROFILO PROFESSIONALE</a:t>
            </a:r>
          </a:p>
          <a:p>
            <a:pPr algn="l"/>
            <a:r>
              <a:rPr lang="it-IT" sz="1400" b="0" i="0">
                <a:solidFill>
                  <a:srgbClr val="000000"/>
                </a:solidFill>
                <a:effectLst/>
                <a:latin typeface="Times New Roman" panose="02020603050405020304" pitchFamily="18" charset="0"/>
              </a:rPr>
              <a:t>L'indirizzo rilascia un titolo di studio di perito in informatica e telecomunicazioni, che consente sia l'accesso a qualunque facoltà universitaria sia l'inserimento nel mondo del lavoro. Si tratta di una preparazione che permette al diplomato di adattarsi facilmente alle continue innovazioni del mercato del lavoro e di proseguire gli studi con le competenze necessarie.</a:t>
            </a:r>
          </a:p>
        </p:txBody>
      </p:sp>
      <p:graphicFrame>
        <p:nvGraphicFramePr>
          <p:cNvPr id="3" name="Tabella 2">
            <a:extLst>
              <a:ext uri="{FF2B5EF4-FFF2-40B4-BE49-F238E27FC236}">
                <a16:creationId xmlns="" xmlns:a16="http://schemas.microsoft.com/office/drawing/2014/main" id="{D938613B-C667-2D1D-6276-033B14499A7F}"/>
              </a:ext>
            </a:extLst>
          </p:cNvPr>
          <p:cNvGraphicFramePr>
            <a:graphicFrameLocks noGrp="1"/>
          </p:cNvGraphicFramePr>
          <p:nvPr>
            <p:extLst>
              <p:ext uri="{D42A27DB-BD31-4B8C-83A1-F6EECF244321}">
                <p14:modId xmlns:p14="http://schemas.microsoft.com/office/powerpoint/2010/main" val="1191786702"/>
              </p:ext>
            </p:extLst>
          </p:nvPr>
        </p:nvGraphicFramePr>
        <p:xfrm>
          <a:off x="5819828" y="234766"/>
          <a:ext cx="5461443" cy="5589277"/>
        </p:xfrm>
        <a:graphic>
          <a:graphicData uri="http://schemas.openxmlformats.org/drawingml/2006/table">
            <a:tbl>
              <a:tblPr firstRow="1" firstCol="1" bandRow="1"/>
              <a:tblGrid>
                <a:gridCol w="3870208">
                  <a:extLst>
                    <a:ext uri="{9D8B030D-6E8A-4147-A177-3AD203B41FA5}">
                      <a16:colId xmlns="" xmlns:a16="http://schemas.microsoft.com/office/drawing/2014/main" val="3109796956"/>
                    </a:ext>
                  </a:extLst>
                </a:gridCol>
                <a:gridCol w="286704">
                  <a:extLst>
                    <a:ext uri="{9D8B030D-6E8A-4147-A177-3AD203B41FA5}">
                      <a16:colId xmlns="" xmlns:a16="http://schemas.microsoft.com/office/drawing/2014/main" val="1802598078"/>
                    </a:ext>
                  </a:extLst>
                </a:gridCol>
                <a:gridCol w="287875">
                  <a:extLst>
                    <a:ext uri="{9D8B030D-6E8A-4147-A177-3AD203B41FA5}">
                      <a16:colId xmlns="" xmlns:a16="http://schemas.microsoft.com/office/drawing/2014/main" val="2556334760"/>
                    </a:ext>
                  </a:extLst>
                </a:gridCol>
                <a:gridCol w="339472">
                  <a:extLst>
                    <a:ext uri="{9D8B030D-6E8A-4147-A177-3AD203B41FA5}">
                      <a16:colId xmlns="" xmlns:a16="http://schemas.microsoft.com/office/drawing/2014/main" val="1183840001"/>
                    </a:ext>
                  </a:extLst>
                </a:gridCol>
                <a:gridCol w="337712">
                  <a:extLst>
                    <a:ext uri="{9D8B030D-6E8A-4147-A177-3AD203B41FA5}">
                      <a16:colId xmlns="" xmlns:a16="http://schemas.microsoft.com/office/drawing/2014/main" val="3066283461"/>
                    </a:ext>
                  </a:extLst>
                </a:gridCol>
                <a:gridCol w="339472">
                  <a:extLst>
                    <a:ext uri="{9D8B030D-6E8A-4147-A177-3AD203B41FA5}">
                      <a16:colId xmlns="" xmlns:a16="http://schemas.microsoft.com/office/drawing/2014/main" val="3289013197"/>
                    </a:ext>
                  </a:extLst>
                </a:gridCol>
              </a:tblGrid>
              <a:tr h="357995">
                <a:tc gridSpan="6">
                  <a:txBody>
                    <a:bodyPr/>
                    <a:lstStyle/>
                    <a:p>
                      <a:pPr marL="6350" marR="3810" indent="-6350" algn="ctr">
                        <a:lnSpc>
                          <a:spcPct val="107000"/>
                        </a:lnSpc>
                        <a:spcAft>
                          <a:spcPts val="15"/>
                        </a:spcAft>
                      </a:pPr>
                      <a:r>
                        <a:rPr lang="it-IT" sz="1000" b="1" i="1" kern="100">
                          <a:solidFill>
                            <a:srgbClr val="000000"/>
                          </a:solidFill>
                          <a:effectLst/>
                          <a:latin typeface="+mn-lt"/>
                          <a:ea typeface="Times New Roman" panose="02020603050405020304" pitchFamily="18" charset="0"/>
                          <a:cs typeface="Times New Roman" panose="02020603050405020304" pitchFamily="18" charset="0"/>
                        </a:rPr>
                        <a:t>Quadro orario Settore Tecnologico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p>
                      <a:pPr marL="6350" marR="1270" indent="-6350" algn="ctr">
                        <a:lnSpc>
                          <a:spcPct val="107000"/>
                        </a:lnSpc>
                      </a:pPr>
                      <a:r>
                        <a:rPr lang="it-IT" sz="1000" b="1" i="1" kern="100">
                          <a:solidFill>
                            <a:srgbClr val="000000"/>
                          </a:solidFill>
                          <a:effectLst/>
                          <a:latin typeface="+mn-lt"/>
                          <a:ea typeface="Times New Roman" panose="02020603050405020304" pitchFamily="18" charset="0"/>
                          <a:cs typeface="Times New Roman" panose="02020603050405020304" pitchFamily="18" charset="0"/>
                        </a:rPr>
                        <a:t>“INFORMATICA-TELECOMUNICAZIONI” - ARTICOLAZIONE INFORMATICA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481184584"/>
                  </a:ext>
                </a:extLst>
              </a:tr>
              <a:tr h="338173">
                <a:tc>
                  <a:txBody>
                    <a:bodyPr/>
                    <a:lstStyle/>
                    <a:p>
                      <a:pPr marL="6350" marR="1905" indent="-6350" algn="ctr">
                        <a:lnSpc>
                          <a:spcPct val="107000"/>
                        </a:lnSpc>
                      </a:pPr>
                      <a:r>
                        <a:rPr lang="it-IT" sz="1000" b="1" i="1" kern="100">
                          <a:solidFill>
                            <a:srgbClr val="000000"/>
                          </a:solidFill>
                          <a:effectLst/>
                          <a:latin typeface="+mn-lt"/>
                          <a:ea typeface="Times New Roman" panose="02020603050405020304" pitchFamily="18" charset="0"/>
                          <a:cs typeface="Times New Roman" panose="02020603050405020304" pitchFamily="18" charset="0"/>
                        </a:rPr>
                        <a:t>DISCIPLINE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98425" indent="-6350" algn="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1°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p>
                      <a:pPr marL="22860" indent="-6350" algn="just">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Anno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marR="97790" indent="-6350" algn="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p>
                      <a:pPr marL="23495" indent="-6350" algn="just">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Anno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630"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p>
                      <a:pPr marL="11430" indent="-6350" algn="just">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Anno</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4°   Anno</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5°   Anno</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16485373"/>
                  </a:ext>
                </a:extLst>
              </a:tr>
              <a:tr h="17033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Lingua e letteratura italiana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4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4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4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4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5410"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4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4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79846822"/>
                  </a:ext>
                </a:extLst>
              </a:tr>
              <a:tr h="17033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Lingua Inglese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4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5410"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20309920"/>
                  </a:ext>
                </a:extLst>
              </a:tr>
              <a:tr h="17033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Storia, Cittadinanza e Costituzione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4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5410"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078460533"/>
                  </a:ext>
                </a:extLst>
              </a:tr>
              <a:tr h="17033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Matematica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4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4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4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5410"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472391735"/>
                  </a:ext>
                </a:extLst>
              </a:tr>
              <a:tr h="17033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Diritto ed economia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4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3">
                  <a:txBody>
                    <a:bodyPr/>
                    <a:lstStyle/>
                    <a:p>
                      <a:pPr marL="38100" indent="-6350" algn="just">
                        <a:lnSpc>
                          <a:spcPct val="107000"/>
                        </a:lnSpc>
                        <a:spcAft>
                          <a:spcPts val="800"/>
                        </a:spcAft>
                      </a:pPr>
                      <a:r>
                        <a:rPr lang="it-IT" sz="1000" kern="100">
                          <a:solidFill>
                            <a:srgbClr val="000000"/>
                          </a:solidFill>
                          <a:effectLst/>
                          <a:latin typeface="+mn-lt"/>
                          <a:ea typeface="Times New Roman" panose="02020603050405020304" pitchFamily="18" charset="0"/>
                          <a:cs typeface="Times New Roman" panose="02020603050405020304" pitchFamily="18" charset="0"/>
                        </a:rPr>
                        <a:t> </a:t>
                      </a:r>
                    </a:p>
                    <a:p>
                      <a:pPr marL="6350" indent="-6350" algn="just">
                        <a:lnSpc>
                          <a:spcPct val="107000"/>
                        </a:lnSpc>
                      </a:pPr>
                      <a:r>
                        <a:rPr lang="it-IT" sz="1000" kern="100">
                          <a:solidFill>
                            <a:srgbClr val="000000"/>
                          </a:solidFill>
                          <a:effectLst/>
                          <a:latin typeface="+mn-lt"/>
                          <a:ea typeface="Times New Roman" panose="02020603050405020304" pitchFamily="18" charset="0"/>
                          <a:cs typeface="Times New Roman" panose="02020603050405020304" pitchFamily="18" charset="0"/>
                        </a:rPr>
                        <a:t>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hMerge="1">
                  <a:txBody>
                    <a:bodyPr/>
                    <a:lstStyle/>
                    <a:p>
                      <a:endParaRPr lang="it-IT"/>
                    </a:p>
                  </a:txBody>
                  <a:tcPr/>
                </a:tc>
                <a:tc rowSpan="2" hMerge="1">
                  <a:txBody>
                    <a:bodyPr/>
                    <a:lstStyle/>
                    <a:p>
                      <a:endParaRPr lang="it-IT"/>
                    </a:p>
                  </a:txBody>
                  <a:tcPr/>
                </a:tc>
                <a:extLst>
                  <a:ext uri="{0D108BD9-81ED-4DB2-BD59-A6C34878D82A}">
                    <a16:rowId xmlns="" xmlns:a16="http://schemas.microsoft.com/office/drawing/2014/main" val="3465980376"/>
                  </a:ext>
                </a:extLst>
              </a:tr>
              <a:tr h="261220">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Scienze integrate: Scienze della Terra e Biologia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4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vMerge="1">
                  <a:txBody>
                    <a:bodyPr/>
                    <a:lstStyle/>
                    <a:p>
                      <a:endParaRPr lang="it-IT"/>
                    </a:p>
                  </a:txBody>
                  <a:tcPr/>
                </a:tc>
                <a:tc hMerge="1" vMerge="1">
                  <a:txBody>
                    <a:bodyPr/>
                    <a:lstStyle/>
                    <a:p>
                      <a:endParaRPr lang="it-IT"/>
                    </a:p>
                  </a:txBody>
                  <a:tcPr/>
                </a:tc>
                <a:tc hMerge="1" vMerge="1">
                  <a:txBody>
                    <a:bodyPr/>
                    <a:lstStyle/>
                    <a:p>
                      <a:endParaRPr lang="it-IT"/>
                    </a:p>
                  </a:txBody>
                  <a:tcPr/>
                </a:tc>
                <a:extLst>
                  <a:ext uri="{0D108BD9-81ED-4DB2-BD59-A6C34878D82A}">
                    <a16:rowId xmlns="" xmlns:a16="http://schemas.microsoft.com/office/drawing/2014/main" val="1288088178"/>
                  </a:ext>
                </a:extLst>
              </a:tr>
              <a:tr h="17033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Scienze motorie e sportive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4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5410"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581360888"/>
                  </a:ext>
                </a:extLst>
              </a:tr>
              <a:tr h="17033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Religione cattolica o attività alternative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4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1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1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1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5410"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1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1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87433573"/>
                  </a:ext>
                </a:extLst>
              </a:tr>
              <a:tr h="17033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Scienze integrate: Fisica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95" indent="-6350" algn="just">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(1)</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just">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 3(1)</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6350" indent="-6350" algn="l">
                        <a:lnSpc>
                          <a:spcPct val="107000"/>
                        </a:lnSpc>
                      </a:pPr>
                      <a:r>
                        <a:rPr lang="it-IT" sz="1000" kern="100">
                          <a:solidFill>
                            <a:srgbClr val="000000"/>
                          </a:solidFill>
                          <a:effectLst/>
                          <a:latin typeface="+mn-lt"/>
                          <a:ea typeface="Times New Roman" panose="02020603050405020304" pitchFamily="18" charset="0"/>
                          <a:cs typeface="Times New Roman" panose="02020603050405020304" pitchFamily="18" charset="0"/>
                        </a:rPr>
                        <a:t>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4027348084"/>
                  </a:ext>
                </a:extLst>
              </a:tr>
              <a:tr h="17033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Scienze integrate: Chimica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95" indent="-6350" algn="just">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(1)</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just">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 3(1)</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3">
                  <a:txBody>
                    <a:bodyPr/>
                    <a:lstStyle/>
                    <a:p>
                      <a:pPr marL="6350" indent="-6350" algn="l">
                        <a:lnSpc>
                          <a:spcPct val="107000"/>
                        </a:lnSpc>
                        <a:spcAft>
                          <a:spcPts val="800"/>
                        </a:spcAft>
                      </a:pPr>
                      <a:r>
                        <a:rPr lang="it-IT" sz="1000" kern="100">
                          <a:solidFill>
                            <a:srgbClr val="000000"/>
                          </a:solidFill>
                          <a:effectLst/>
                          <a:latin typeface="+mn-lt"/>
                          <a:ea typeface="Times New Roman" panose="02020603050405020304" pitchFamily="18" charset="0"/>
                          <a:cs typeface="Times New Roman" panose="02020603050405020304" pitchFamily="18" charset="0"/>
                        </a:rPr>
                        <a:t> </a:t>
                      </a:r>
                    </a:p>
                    <a:p>
                      <a:pPr marL="6350" indent="-6350" algn="l">
                        <a:lnSpc>
                          <a:spcPct val="107000"/>
                        </a:lnSpc>
                      </a:pPr>
                      <a:r>
                        <a:rPr lang="it-IT" sz="1000" kern="100">
                          <a:solidFill>
                            <a:srgbClr val="000000"/>
                          </a:solidFill>
                          <a:effectLst/>
                          <a:latin typeface="+mn-lt"/>
                          <a:ea typeface="Times New Roman" panose="02020603050405020304" pitchFamily="18" charset="0"/>
                          <a:cs typeface="Times New Roman" panose="02020603050405020304" pitchFamily="18" charset="0"/>
                        </a:rPr>
                        <a:t>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rowSpan="2" hMerge="1">
                  <a:txBody>
                    <a:bodyPr/>
                    <a:lstStyle/>
                    <a:p>
                      <a:endParaRPr lang="it-IT"/>
                    </a:p>
                  </a:txBody>
                  <a:tcPr/>
                </a:tc>
                <a:tc rowSpan="2" hMerge="1">
                  <a:txBody>
                    <a:bodyPr/>
                    <a:lstStyle/>
                    <a:p>
                      <a:endParaRPr lang="it-IT"/>
                    </a:p>
                  </a:txBody>
                  <a:tcPr/>
                </a:tc>
                <a:extLst>
                  <a:ext uri="{0D108BD9-81ED-4DB2-BD59-A6C34878D82A}">
                    <a16:rowId xmlns="" xmlns:a16="http://schemas.microsoft.com/office/drawing/2014/main" val="332497856"/>
                  </a:ext>
                </a:extLst>
              </a:tr>
              <a:tr h="261220">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Tecnologie e tecniche di rappresentazione grafica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95" indent="-6350" algn="just">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(1)</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350" indent="-6350" algn="just">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 3(1)</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vMerge="1">
                  <a:txBody>
                    <a:bodyPr/>
                    <a:lstStyle/>
                    <a:p>
                      <a:endParaRPr lang="it-IT"/>
                    </a:p>
                  </a:txBody>
                  <a:tcPr/>
                </a:tc>
                <a:tc hMerge="1" vMerge="1">
                  <a:txBody>
                    <a:bodyPr/>
                    <a:lstStyle/>
                    <a:p>
                      <a:endParaRPr lang="it-IT"/>
                    </a:p>
                  </a:txBody>
                  <a:tcPr/>
                </a:tc>
                <a:tc hMerge="1" vMerge="1">
                  <a:txBody>
                    <a:bodyPr/>
                    <a:lstStyle/>
                    <a:p>
                      <a:endParaRPr lang="it-IT"/>
                    </a:p>
                  </a:txBody>
                  <a:tcPr/>
                </a:tc>
                <a:extLst>
                  <a:ext uri="{0D108BD9-81ED-4DB2-BD59-A6C34878D82A}">
                    <a16:rowId xmlns="" xmlns:a16="http://schemas.microsoft.com/office/drawing/2014/main" val="3881147706"/>
                  </a:ext>
                </a:extLst>
              </a:tr>
              <a:tr h="17033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Geografia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4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1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52070" indent="-6350" algn="ctr">
                        <a:lnSpc>
                          <a:spcPct val="107000"/>
                        </a:lnSpc>
                      </a:pPr>
                      <a:r>
                        <a:rPr lang="it-IT" sz="1000" kern="100">
                          <a:solidFill>
                            <a:srgbClr val="000000"/>
                          </a:solidFill>
                          <a:effectLst/>
                          <a:latin typeface="+mn-lt"/>
                          <a:ea typeface="Times New Roman" panose="02020603050405020304" pitchFamily="18" charset="0"/>
                          <a:cs typeface="Times New Roman" panose="02020603050405020304" pitchFamily="18" charset="0"/>
                        </a:rPr>
                        <a:t>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2121947911"/>
                  </a:ext>
                </a:extLst>
              </a:tr>
              <a:tr h="17033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Tecnologie informatiche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95" indent="-6350" algn="just">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(2)</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6350" indent="-6350" algn="l">
                        <a:lnSpc>
                          <a:spcPct val="107000"/>
                        </a:lnSpc>
                      </a:pPr>
                      <a:r>
                        <a:rPr lang="it-IT" sz="1000" kern="100">
                          <a:solidFill>
                            <a:srgbClr val="000000"/>
                          </a:solidFill>
                          <a:effectLst/>
                          <a:latin typeface="+mn-lt"/>
                          <a:ea typeface="Times New Roman" panose="02020603050405020304" pitchFamily="18" charset="0"/>
                          <a:cs typeface="Times New Roman" panose="02020603050405020304" pitchFamily="18" charset="0"/>
                        </a:rPr>
                        <a:t>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3825815282"/>
                  </a:ext>
                </a:extLst>
              </a:tr>
              <a:tr h="17033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Scienze e tecnologie applicate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8735"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3175"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38100" indent="-6350" algn="ctr">
                        <a:lnSpc>
                          <a:spcPct val="107000"/>
                        </a:lnSpc>
                      </a:pPr>
                      <a:r>
                        <a:rPr lang="it-IT" sz="1000" kern="100">
                          <a:solidFill>
                            <a:srgbClr val="000000"/>
                          </a:solidFill>
                          <a:effectLst/>
                          <a:latin typeface="+mn-lt"/>
                          <a:ea typeface="Times New Roman" panose="02020603050405020304" pitchFamily="18" charset="0"/>
                          <a:cs typeface="Times New Roman" panose="02020603050405020304" pitchFamily="18" charset="0"/>
                        </a:rPr>
                        <a:t>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2115384937"/>
                  </a:ext>
                </a:extLst>
              </a:tr>
              <a:tr h="313926">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Complementi di matematica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38735"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hMerge="1">
                  <a:txBody>
                    <a:bodyPr/>
                    <a:lstStyle/>
                    <a:p>
                      <a:endParaRPr lang="it-IT"/>
                    </a:p>
                  </a:txBody>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1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5410"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1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38100" indent="-6350" algn="ctr">
                        <a:lnSpc>
                          <a:spcPct val="107000"/>
                        </a:lnSpc>
                      </a:pPr>
                      <a:r>
                        <a:rPr lang="it-IT" sz="1000" kern="100">
                          <a:solidFill>
                            <a:srgbClr val="000000"/>
                          </a:solidFill>
                          <a:effectLst/>
                          <a:latin typeface="+mn-lt"/>
                          <a:ea typeface="Times New Roman" panose="02020603050405020304" pitchFamily="18" charset="0"/>
                          <a:cs typeface="Times New Roman" panose="02020603050405020304" pitchFamily="18" charset="0"/>
                        </a:rPr>
                        <a:t>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534352411"/>
                  </a:ext>
                </a:extLst>
              </a:tr>
              <a:tr h="312053">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Sistemi e reti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2">
                  <a:txBody>
                    <a:bodyPr/>
                    <a:lstStyle/>
                    <a:p>
                      <a:pPr marL="38735" indent="-6350" algn="ctr">
                        <a:lnSpc>
                          <a:spcPct val="107000"/>
                        </a:lnSpc>
                        <a:spcAft>
                          <a:spcPts val="800"/>
                        </a:spcAft>
                      </a:pPr>
                      <a:r>
                        <a:rPr lang="it-IT" sz="1000" i="1" kern="100">
                          <a:solidFill>
                            <a:srgbClr val="000000"/>
                          </a:solidFill>
                          <a:effectLst/>
                          <a:latin typeface="+mn-lt"/>
                          <a:ea typeface="Times New Roman" panose="02020603050405020304" pitchFamily="18" charset="0"/>
                          <a:cs typeface="Times New Roman" panose="02020603050405020304" pitchFamily="18" charset="0"/>
                        </a:rPr>
                        <a:t>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p>
                      <a:pPr marL="6350" indent="-6350" algn="l">
                        <a:lnSpc>
                          <a:spcPct val="107000"/>
                        </a:lnSpc>
                      </a:pPr>
                      <a:r>
                        <a:rPr lang="it-IT" sz="1000" kern="100">
                          <a:solidFill>
                            <a:srgbClr val="000000"/>
                          </a:solidFill>
                          <a:effectLst/>
                          <a:latin typeface="+mn-lt"/>
                          <a:ea typeface="Times New Roman" panose="02020603050405020304" pitchFamily="18" charset="0"/>
                          <a:cs typeface="Times New Roman" panose="02020603050405020304" pitchFamily="18" charset="0"/>
                        </a:rPr>
                        <a:t>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C0C0C0"/>
                      </a:solidFill>
                      <a:prstDash val="solid"/>
                      <a:round/>
                      <a:headEnd type="none" w="med" len="med"/>
                      <a:tailEnd type="none" w="med" len="med"/>
                    </a:lnB>
                    <a:solidFill>
                      <a:srgbClr val="C0C0C0"/>
                    </a:solidFill>
                  </a:tcPr>
                </a:tc>
                <a:tc rowSpan="2" hMerge="1">
                  <a:txBody>
                    <a:bodyPr/>
                    <a:lstStyle/>
                    <a:p>
                      <a:endParaRPr lang="it-IT"/>
                    </a:p>
                  </a:txBody>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4(2)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5410"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4(2)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4(2)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4199072616"/>
                  </a:ext>
                </a:extLst>
              </a:tr>
              <a:tr h="378153">
                <a:tc>
                  <a:txBody>
                    <a:bodyPr/>
                    <a:lstStyle/>
                    <a:p>
                      <a:pPr marL="8890" indent="-6350" algn="just">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Tecnologie e progettazione di sistemi informatici e di telecomunicazioni</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vMerge="1">
                  <a:txBody>
                    <a:bodyPr/>
                    <a:lstStyle/>
                    <a:p>
                      <a:endParaRPr lang="it-IT"/>
                    </a:p>
                  </a:txBody>
                  <a:tcPr/>
                </a:tc>
                <a:tc hMerge="1" vMerge="1">
                  <a:txBody>
                    <a:bodyPr/>
                    <a:lstStyle/>
                    <a:p>
                      <a:endParaRPr lang="it-IT"/>
                    </a:p>
                  </a:txBody>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5410"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4(2)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374904956"/>
                  </a:ext>
                </a:extLst>
              </a:tr>
              <a:tr h="465469">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Gestione progetto, organizzazione d’impresa</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marL="15684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C0C0C0"/>
                      </a:solidFill>
                      <a:prstDash val="solid"/>
                      <a:round/>
                      <a:headEnd type="none" w="med" len="med"/>
                      <a:tailEnd type="none" w="med" len="med"/>
                    </a:lnT>
                    <a:lnB>
                      <a:noFill/>
                    </a:lnB>
                    <a:solidFill>
                      <a:srgbClr val="C0C0C0"/>
                    </a:solidFill>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64860866"/>
                  </a:ext>
                </a:extLst>
              </a:tr>
              <a:tr h="313926">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Telecomunicazioni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4064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hMerge="1">
                  <a:txBody>
                    <a:bodyPr/>
                    <a:lstStyle/>
                    <a:p>
                      <a:endParaRPr lang="it-IT"/>
                    </a:p>
                  </a:txBody>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3(2)</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105410"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3(2)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39370"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3796398260"/>
                  </a:ext>
                </a:extLst>
              </a:tr>
              <a:tr h="313926">
                <a:tc>
                  <a:txBody>
                    <a:bodyPr/>
                    <a:lstStyle/>
                    <a:p>
                      <a:pPr marL="8890" indent="-6350" algn="l">
                        <a:lnSpc>
                          <a:spcPct val="107000"/>
                        </a:lnSpc>
                      </a:pPr>
                      <a:r>
                        <a:rPr lang="it-IT" sz="1000" i="0" kern="100">
                          <a:solidFill>
                            <a:srgbClr val="000000"/>
                          </a:solidFill>
                          <a:effectLst/>
                          <a:latin typeface="+mn-lt"/>
                          <a:ea typeface="Times New Roman" panose="02020603050405020304" pitchFamily="18" charset="0"/>
                          <a:cs typeface="Times New Roman" panose="02020603050405020304" pitchFamily="18" charset="0"/>
                        </a:rPr>
                        <a:t>Informatica </a:t>
                      </a: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38735" indent="-6350" algn="ctr">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C0C0C0"/>
                      </a:solidFill>
                      <a:prstDash val="solid"/>
                      <a:round/>
                      <a:headEnd type="none" w="med" len="med"/>
                      <a:tailEnd type="none" w="med" len="med"/>
                    </a:lnB>
                    <a:solidFill>
                      <a:srgbClr val="C0C0C0"/>
                    </a:solidFill>
                  </a:tcPr>
                </a:tc>
                <a:tc hMerge="1">
                  <a:txBody>
                    <a:bodyPr/>
                    <a:lstStyle/>
                    <a:p>
                      <a:endParaRPr lang="it-IT"/>
                    </a:p>
                  </a:txBody>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6(3)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5410"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6(3)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7315" indent="-6350" algn="l">
                        <a:lnSpc>
                          <a:spcPct val="107000"/>
                        </a:lnSpc>
                      </a:pPr>
                      <a:r>
                        <a:rPr lang="it-IT" sz="1000" i="1" kern="100">
                          <a:solidFill>
                            <a:srgbClr val="000000"/>
                          </a:solidFill>
                          <a:effectLst/>
                          <a:latin typeface="+mn-lt"/>
                          <a:ea typeface="Times New Roman" panose="02020603050405020304" pitchFamily="18" charset="0"/>
                          <a:cs typeface="Times New Roman" panose="02020603050405020304" pitchFamily="18" charset="0"/>
                        </a:rPr>
                        <a:t>6(3)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691850487"/>
                  </a:ext>
                </a:extLst>
              </a:tr>
              <a:tr h="170339">
                <a:tc>
                  <a:txBody>
                    <a:bodyPr/>
                    <a:lstStyle/>
                    <a:p>
                      <a:pPr marL="8890" indent="-6350" algn="l">
                        <a:lnSpc>
                          <a:spcPct val="107000"/>
                        </a:lnSpc>
                      </a:pPr>
                      <a:r>
                        <a:rPr lang="it-IT" sz="1000" b="1" i="1" kern="100">
                          <a:solidFill>
                            <a:srgbClr val="000000"/>
                          </a:solidFill>
                          <a:effectLst/>
                          <a:latin typeface="+mn-lt"/>
                          <a:ea typeface="Times New Roman" panose="02020603050405020304" pitchFamily="18" charset="0"/>
                          <a:cs typeface="Times New Roman" panose="02020603050405020304" pitchFamily="18" charset="0"/>
                        </a:rPr>
                        <a:t>Ore settimanali</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0645" indent="-6350" algn="l">
                        <a:lnSpc>
                          <a:spcPct val="107000"/>
                        </a:lnSpc>
                      </a:pPr>
                      <a:r>
                        <a:rPr lang="it-IT" sz="1000" b="1" i="1" kern="100">
                          <a:solidFill>
                            <a:srgbClr val="000000"/>
                          </a:solidFill>
                          <a:effectLst/>
                          <a:latin typeface="+mn-lt"/>
                          <a:ea typeface="Times New Roman" panose="02020603050405020304" pitchFamily="18" charset="0"/>
                          <a:cs typeface="Times New Roman" panose="02020603050405020304" pitchFamily="18" charset="0"/>
                        </a:rPr>
                        <a:t>33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1915" indent="-6350" algn="l">
                        <a:lnSpc>
                          <a:spcPct val="107000"/>
                        </a:lnSpc>
                      </a:pPr>
                      <a:r>
                        <a:rPr lang="it-IT" sz="1000" b="1" i="1" kern="100">
                          <a:solidFill>
                            <a:srgbClr val="000000"/>
                          </a:solidFill>
                          <a:effectLst/>
                          <a:latin typeface="+mn-lt"/>
                          <a:ea typeface="Times New Roman" panose="02020603050405020304" pitchFamily="18" charset="0"/>
                          <a:cs typeface="Times New Roman" panose="02020603050405020304" pitchFamily="18" charset="0"/>
                        </a:rPr>
                        <a:t>32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215" indent="-6350" algn="l">
                        <a:lnSpc>
                          <a:spcPct val="107000"/>
                        </a:lnSpc>
                      </a:pPr>
                      <a:r>
                        <a:rPr lang="it-IT" sz="1000" b="1" i="1" kern="100">
                          <a:solidFill>
                            <a:srgbClr val="000000"/>
                          </a:solidFill>
                          <a:effectLst/>
                          <a:latin typeface="+mn-lt"/>
                          <a:ea typeface="Times New Roman" panose="02020603050405020304" pitchFamily="18" charset="0"/>
                          <a:cs typeface="Times New Roman" panose="02020603050405020304" pitchFamily="18" charset="0"/>
                        </a:rPr>
                        <a:t>32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310" indent="-6350" algn="l">
                        <a:lnSpc>
                          <a:spcPct val="107000"/>
                        </a:lnSpc>
                      </a:pPr>
                      <a:r>
                        <a:rPr lang="it-IT" sz="1000" b="1" i="1" kern="100">
                          <a:solidFill>
                            <a:srgbClr val="000000"/>
                          </a:solidFill>
                          <a:effectLst/>
                          <a:latin typeface="+mn-lt"/>
                          <a:ea typeface="Times New Roman" panose="02020603050405020304" pitchFamily="18" charset="0"/>
                          <a:cs typeface="Times New Roman" panose="02020603050405020304" pitchFamily="18" charset="0"/>
                        </a:rPr>
                        <a:t>32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215" indent="-6350" algn="l">
                        <a:lnSpc>
                          <a:spcPct val="107000"/>
                        </a:lnSpc>
                      </a:pPr>
                      <a:r>
                        <a:rPr lang="it-IT" sz="1000" b="1" i="1" kern="100">
                          <a:solidFill>
                            <a:srgbClr val="000000"/>
                          </a:solidFill>
                          <a:effectLst/>
                          <a:latin typeface="+mn-lt"/>
                          <a:ea typeface="Times New Roman" panose="02020603050405020304" pitchFamily="18" charset="0"/>
                          <a:cs typeface="Times New Roman" panose="02020603050405020304" pitchFamily="18" charset="0"/>
                        </a:rPr>
                        <a:t>32 </a:t>
                      </a:r>
                      <a:endParaRPr lang="it-IT" sz="1000" kern="100">
                        <a:solidFill>
                          <a:srgbClr val="000000"/>
                        </a:solidFill>
                        <a:effectLst/>
                        <a:latin typeface="+mn-lt"/>
                        <a:ea typeface="Times New Roman" panose="02020603050405020304" pitchFamily="18" charset="0"/>
                        <a:cs typeface="Times New Roman" panose="02020603050405020304" pitchFamily="18" charset="0"/>
                      </a:endParaRPr>
                    </a:p>
                  </a:txBody>
                  <a:tcPr marL="0" marR="0" marT="13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443320421"/>
                  </a:ext>
                </a:extLst>
              </a:tr>
            </a:tbl>
          </a:graphicData>
        </a:graphic>
      </p:graphicFrame>
      <p:sp>
        <p:nvSpPr>
          <p:cNvPr id="6" name="CasellaDiTesto 5">
            <a:extLst>
              <a:ext uri="{FF2B5EF4-FFF2-40B4-BE49-F238E27FC236}">
                <a16:creationId xmlns="" xmlns:a16="http://schemas.microsoft.com/office/drawing/2014/main" id="{ABBF6457-EAAA-D6C5-35F5-20BF41F3B60F}"/>
              </a:ext>
            </a:extLst>
          </p:cNvPr>
          <p:cNvSpPr txBox="1"/>
          <p:nvPr/>
        </p:nvSpPr>
        <p:spPr>
          <a:xfrm>
            <a:off x="5501631" y="5893760"/>
            <a:ext cx="6097836" cy="474232"/>
          </a:xfrm>
          <a:prstGeom prst="rect">
            <a:avLst/>
          </a:prstGeom>
          <a:noFill/>
        </p:spPr>
        <p:txBody>
          <a:bodyPr wrap="square">
            <a:spAutoFit/>
          </a:bodyPr>
          <a:lstStyle/>
          <a:p>
            <a:pPr marL="180340" marR="5715" indent="-6350" algn="ctr">
              <a:lnSpc>
                <a:spcPct val="107000"/>
              </a:lnSpc>
            </a:pPr>
            <a:r>
              <a:rPr lang="it-IT" sz="1200" i="1" kern="100">
                <a:solidFill>
                  <a:srgbClr val="000000"/>
                </a:solidFill>
                <a:effectLst/>
                <a:latin typeface="Times New Roman" panose="02020603050405020304" pitchFamily="18" charset="0"/>
                <a:ea typeface="Times New Roman" panose="02020603050405020304" pitchFamily="18" charset="0"/>
              </a:rPr>
              <a:t>Le ore indicate tra parentesi sono di laboratorio e svolte in compresenza con il docente della materia e l’insegnante tecnico-pratico (ITP)</a:t>
            </a:r>
            <a:endParaRPr lang="it-IT" sz="1200" kern="10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4442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 xmlns:a16="http://schemas.microsoft.com/office/drawing/2014/main" id="{5B34F197-B707-431E-8981-D71E54FED546}"/>
              </a:ext>
            </a:extLst>
          </p:cNvPr>
          <p:cNvSpPr>
            <a:spLocks noGrp="1"/>
          </p:cNvSpPr>
          <p:nvPr>
            <p:ph type="title"/>
          </p:nvPr>
        </p:nvSpPr>
        <p:spPr>
          <a:xfrm>
            <a:off x="838200" y="99391"/>
            <a:ext cx="9684434" cy="800941"/>
          </a:xfrm>
          <a:solidFill>
            <a:schemeClr val="accent1">
              <a:lumMod val="40000"/>
              <a:lumOff val="60000"/>
            </a:schemeClr>
          </a:solidFill>
        </p:spPr>
        <p:txBody>
          <a:bodyPr>
            <a:normAutofit/>
          </a:bodyPr>
          <a:lstStyle/>
          <a:p>
            <a:pPr algn="ctr"/>
            <a:r>
              <a:rPr lang="it-IT" sz="3600"/>
              <a:t>I progetti per l’ampliamento dell’offerta formativa</a:t>
            </a:r>
          </a:p>
        </p:txBody>
      </p:sp>
      <p:sp>
        <p:nvSpPr>
          <p:cNvPr id="8" name="Segnaposto contenuto 7">
            <a:extLst>
              <a:ext uri="{FF2B5EF4-FFF2-40B4-BE49-F238E27FC236}">
                <a16:creationId xmlns="" xmlns:a16="http://schemas.microsoft.com/office/drawing/2014/main" id="{8546EA04-032D-4F19-827C-57FF55E82E0D}"/>
              </a:ext>
            </a:extLst>
          </p:cNvPr>
          <p:cNvSpPr>
            <a:spLocks noGrp="1"/>
          </p:cNvSpPr>
          <p:nvPr>
            <p:ph idx="1"/>
          </p:nvPr>
        </p:nvSpPr>
        <p:spPr>
          <a:xfrm>
            <a:off x="478301" y="1105231"/>
            <a:ext cx="11451102" cy="5653378"/>
          </a:xfrm>
        </p:spPr>
        <p:txBody>
          <a:bodyPr>
            <a:noAutofit/>
          </a:bodyPr>
          <a:lstStyle/>
          <a:p>
            <a:pPr algn="just"/>
            <a:r>
              <a:rPr lang="it-IT" sz="1500" b="1"/>
              <a:t>PER UNA MATURA CONSAPEVOLEZZA ESPRESSIVA E CULTURALE: </a:t>
            </a:r>
            <a:r>
              <a:rPr lang="it-IT" sz="1500"/>
              <a:t>progetti di carattere disciplinare e interdisciplinari più consolidati nel nostro istituto quali:- attività integrative culturali - viaggi di istruzione – progetto cultura con le sue articolazioni - progetto interdisciplinare Galileo – Scienze motorie e sportive ed educazione alla pratica di diversi sport</a:t>
            </a:r>
          </a:p>
          <a:p>
            <a:pPr algn="just"/>
            <a:r>
              <a:rPr lang="it-IT" sz="1500" b="1"/>
              <a:t>EDUCAZIONE ALLA LEGALITÀ: CITTADINANZA E COSTITUZIONE: </a:t>
            </a:r>
            <a:r>
              <a:rPr lang="it-IT" sz="1500"/>
              <a:t>progetti per consolidare la competenza di cittadinanza e sostenere una progettualità in ogni classe dedicata a questo ambito trasversale. </a:t>
            </a:r>
            <a:r>
              <a:rPr lang="it-IT" sz="1500" u="sng" err="1"/>
              <a:t>Dall’a.s.</a:t>
            </a:r>
            <a:r>
              <a:rPr lang="it-IT" sz="1500" u="sng"/>
              <a:t> 2020-2021 è attivato il curricolo di Istituto di Educazione Civica come da normativa ministeriale</a:t>
            </a:r>
            <a:endParaRPr lang="it-IT" sz="1500"/>
          </a:p>
          <a:p>
            <a:pPr algn="just"/>
            <a:r>
              <a:rPr lang="it-IT" sz="1500" b="1"/>
              <a:t>EDUCAZIONE ALLA SALUTE: </a:t>
            </a:r>
            <a:r>
              <a:rPr lang="it-IT" sz="1500"/>
              <a:t>a livello di Istituto è progettata ogni anno una attività/insegnamento nell'area della Salute, ampiamente intesa (prevenzione, cura). Intervengono esperti soprattutto esterni (tra questi una </a:t>
            </a:r>
            <a:r>
              <a:rPr lang="it-IT" sz="1500" b="1"/>
              <a:t>psicologa</a:t>
            </a:r>
            <a:r>
              <a:rPr lang="it-IT" sz="1500"/>
              <a:t> per lo sportello di ascolto/counseling), rivolgendosi a gruppi di classi parallele.</a:t>
            </a:r>
          </a:p>
          <a:p>
            <a:pPr algn="just"/>
            <a:r>
              <a:rPr lang="it-IT" sz="1500" b="1"/>
              <a:t>PERCORSI DI ORIENTAMENTO A TUTTI I LIVELLI: </a:t>
            </a:r>
            <a:r>
              <a:rPr lang="it-IT" sz="1500"/>
              <a:t>L'area continuità orientamento si specifica tramite azioni di monitoraggio interno riguardo alla continuità e una progettazione di azioni di orientamento in entrata, in itinere e in uscita</a:t>
            </a:r>
          </a:p>
          <a:p>
            <a:pPr algn="just"/>
            <a:r>
              <a:rPr lang="it-IT" sz="1500" b="1"/>
              <a:t>PERCORSI PER IL SUCCESSO FORMATIVO - RECUPERO E POTENZIAMENTO: </a:t>
            </a:r>
            <a:r>
              <a:rPr lang="it-IT" sz="1500"/>
              <a:t>L'istituto offre in modo articolato nell’ambito dell’attività curricolare ed extracurricolare diversi percorsi per favorire il recupero e l’approfondimento: - affiancamenti di docenti in forma di copresenza in classe nelle discipline per cui è previsto organico di potenziamento - Sportelli Help organizzati in orario extracurricolare, previa iscrizione dello studente su piattaforma dedicata, in presenza oppure in modalità online (piattaforma Teams) - Settimana del successo formativo o settimane di pausa didattica  (dopo il primo trimestre) - Corsi di recupero estivi. Obiettivo è quello di realizzare una didattica individualizzata e favorire l’autonomia degli studenti nel personalizzare il proprio percorso di studio, permettendo a ciascuno di raggiungere il livello massimo di successo formativo.</a:t>
            </a:r>
          </a:p>
          <a:p>
            <a:pPr algn="just"/>
            <a:r>
              <a:rPr lang="it-IT" sz="1500" b="1"/>
              <a:t>CIC E PROGETTO GIOVANI: </a:t>
            </a:r>
            <a:r>
              <a:rPr lang="it-IT" sz="1500"/>
              <a:t>A partire dal 1993, nel nostro Istituto è stato istituito il C.I.C, Centro Informazione e Consulenza. Questo è un servizio “degli e per” gli studenti, un punto di raccolta delle richieste di informazione e di consulenza, uno spazio a sostegno dell’iniziativa e della partecipazione studentesca. Il C.I.C. è co-gestito da studenti e docenti, con la consulenza di esperti esterni, per lo svolgimento di attività in orario extracurricolare (attività proposte: redazione agenda, street art, blog, …)</a:t>
            </a:r>
          </a:p>
          <a:p>
            <a:pPr algn="just"/>
            <a:endParaRPr lang="it-IT" sz="1600"/>
          </a:p>
        </p:txBody>
      </p:sp>
      <p:sp>
        <p:nvSpPr>
          <p:cNvPr id="4" name="CasellaDiTesto 3">
            <a:extLst>
              <a:ext uri="{FF2B5EF4-FFF2-40B4-BE49-F238E27FC236}">
                <a16:creationId xmlns="" xmlns:a16="http://schemas.microsoft.com/office/drawing/2014/main" id="{DCCE2CD2-C019-4CFB-A8B2-8F9CCEF419A0}"/>
              </a:ext>
            </a:extLst>
          </p:cNvPr>
          <p:cNvSpPr txBox="1"/>
          <p:nvPr/>
        </p:nvSpPr>
        <p:spPr>
          <a:xfrm>
            <a:off x="592680" y="6331353"/>
            <a:ext cx="11121019" cy="353943"/>
          </a:xfrm>
          <a:prstGeom prst="rect">
            <a:avLst/>
          </a:prstGeom>
          <a:solidFill>
            <a:schemeClr val="accent1">
              <a:lumMod val="40000"/>
              <a:lumOff val="60000"/>
            </a:schemeClr>
          </a:solidFill>
        </p:spPr>
        <p:txBody>
          <a:bodyPr wrap="square" rtlCol="0">
            <a:spAutoFit/>
          </a:bodyPr>
          <a:lstStyle/>
          <a:p>
            <a:pPr algn="ctr"/>
            <a:r>
              <a:rPr lang="it-IT" sz="1700"/>
              <a:t>Per i progetti specifici di ampliamento dell’offerta formativa si rimanda al PTOF integrale e al Piano Annuale degli Interventi</a:t>
            </a:r>
          </a:p>
        </p:txBody>
      </p:sp>
    </p:spTree>
    <p:extLst>
      <p:ext uri="{BB962C8B-B14F-4D97-AF65-F5344CB8AC3E}">
        <p14:creationId xmlns:p14="http://schemas.microsoft.com/office/powerpoint/2010/main" val="210665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69EAE83-F121-4E9D-98FF-F2035DF0336C}"/>
              </a:ext>
            </a:extLst>
          </p:cNvPr>
          <p:cNvSpPr>
            <a:spLocks noGrp="1"/>
          </p:cNvSpPr>
          <p:nvPr>
            <p:ph type="title"/>
          </p:nvPr>
        </p:nvSpPr>
        <p:spPr>
          <a:xfrm>
            <a:off x="838200" y="365126"/>
            <a:ext cx="4845148" cy="602283"/>
          </a:xfrm>
          <a:solidFill>
            <a:schemeClr val="accent1">
              <a:lumMod val="40000"/>
              <a:lumOff val="60000"/>
            </a:schemeClr>
          </a:solidFill>
        </p:spPr>
        <p:txBody>
          <a:bodyPr>
            <a:normAutofit fontScale="90000"/>
          </a:bodyPr>
          <a:lstStyle/>
          <a:p>
            <a:r>
              <a:rPr lang="it-IT"/>
              <a:t>LA NOSTRA STORIA…</a:t>
            </a:r>
          </a:p>
        </p:txBody>
      </p:sp>
      <p:sp>
        <p:nvSpPr>
          <p:cNvPr id="3" name="Segnaposto contenuto 2">
            <a:extLst>
              <a:ext uri="{FF2B5EF4-FFF2-40B4-BE49-F238E27FC236}">
                <a16:creationId xmlns="" xmlns:a16="http://schemas.microsoft.com/office/drawing/2014/main" id="{88390306-78A7-4C83-B79D-44742F324464}"/>
              </a:ext>
            </a:extLst>
          </p:cNvPr>
          <p:cNvSpPr>
            <a:spLocks noGrp="1"/>
          </p:cNvSpPr>
          <p:nvPr>
            <p:ph idx="1"/>
          </p:nvPr>
        </p:nvSpPr>
        <p:spPr>
          <a:xfrm>
            <a:off x="838199" y="1245704"/>
            <a:ext cx="10776857" cy="5430518"/>
          </a:xfrm>
        </p:spPr>
        <p:txBody>
          <a:bodyPr>
            <a:normAutofit fontScale="62500" lnSpcReduction="20000"/>
          </a:bodyPr>
          <a:lstStyle/>
          <a:p>
            <a:pPr marL="0" indent="0" algn="just">
              <a:lnSpc>
                <a:spcPct val="120000"/>
              </a:lnSpc>
              <a:spcBef>
                <a:spcPts val="0"/>
              </a:spcBef>
              <a:buNone/>
            </a:pPr>
            <a:r>
              <a:rPr lang="it-IT">
                <a:latin typeface="Times New Roman" panose="02020603050405020304" pitchFamily="18" charset="0"/>
                <a:cs typeface="Times New Roman" panose="02020603050405020304" pitchFamily="18" charset="0"/>
              </a:rPr>
              <a:t>L’I.S.S. "A. Greppi" è nato  come I.T.C. nel 1974 come sezione staccata del VI I. T. C. di Milano, poi di quello di Seregno, successivamente di quello di Besana Brianza. Dal 1986 l’istituto ha raggiunto la piena autonomia passando dal Provveditorato di Milano a quello di Como. L’istituzione della provincia di Lecco ha determinato la dipendenza dell’Istituto dal provveditorato di Lecco. </a:t>
            </a:r>
          </a:p>
          <a:p>
            <a:pPr marL="0" indent="0" algn="just">
              <a:lnSpc>
                <a:spcPct val="120000"/>
              </a:lnSpc>
              <a:spcBef>
                <a:spcPts val="0"/>
              </a:spcBef>
              <a:buNone/>
            </a:pPr>
            <a:r>
              <a:rPr lang="it-IT">
                <a:latin typeface="Times New Roman" panose="02020603050405020304" pitchFamily="18" charset="0"/>
                <a:cs typeface="Times New Roman" panose="02020603050405020304" pitchFamily="18" charset="0"/>
              </a:rPr>
              <a:t>L’I. T. C. S. è sempre stato “maxi sperimentale” in base ad un progetto autonomo e, dall’anno scolastico 1994 –1995, in base al progetto Brocca. </a:t>
            </a:r>
          </a:p>
          <a:p>
            <a:pPr marL="0" indent="0" algn="just">
              <a:lnSpc>
                <a:spcPct val="120000"/>
              </a:lnSpc>
              <a:spcBef>
                <a:spcPts val="0"/>
              </a:spcBef>
              <a:buNone/>
            </a:pPr>
            <a:r>
              <a:rPr lang="it-IT">
                <a:latin typeface="Times New Roman" panose="02020603050405020304" pitchFamily="18" charset="0"/>
                <a:cs typeface="Times New Roman" panose="02020603050405020304" pitchFamily="18" charset="0"/>
              </a:rPr>
              <a:t>Dall’anno 2008-2009 è stato introdotto l’indirizzo classico che è rimasto in vigore fino agli studenti che hanno concluso l’Esame di Stato </a:t>
            </a:r>
            <a:r>
              <a:rPr lang="it-IT" err="1">
                <a:latin typeface="Times New Roman" panose="02020603050405020304" pitchFamily="18" charset="0"/>
                <a:cs typeface="Times New Roman" panose="02020603050405020304" pitchFamily="18" charset="0"/>
              </a:rPr>
              <a:t>nell’a.s.</a:t>
            </a:r>
            <a:r>
              <a:rPr lang="it-IT">
                <a:latin typeface="Times New Roman" panose="02020603050405020304" pitchFamily="18" charset="0"/>
                <a:cs typeface="Times New Roman" panose="02020603050405020304" pitchFamily="18" charset="0"/>
              </a:rPr>
              <a:t> 2014- 2015. </a:t>
            </a:r>
          </a:p>
          <a:p>
            <a:pPr marL="0" indent="0" algn="just">
              <a:lnSpc>
                <a:spcPct val="120000"/>
              </a:lnSpc>
              <a:spcBef>
                <a:spcPts val="0"/>
              </a:spcBef>
              <a:buNone/>
            </a:pPr>
            <a:r>
              <a:rPr lang="it-IT">
                <a:latin typeface="Times New Roman" panose="02020603050405020304" pitchFamily="18" charset="0"/>
                <a:cs typeface="Times New Roman" panose="02020603050405020304" pitchFamily="18" charset="0"/>
              </a:rPr>
              <a:t>Dal 2010-11 l’istituto è stato suddiviso in base al riordino dei cicli (L. 133/2008 art. 64. D.P.R. 88/2010 e D.P.R 89/2010)  in due istituti con un’unica presidenza  - Licei e Istituti tecnici, divisione abolita con la ricomposizione in un unico organico </a:t>
            </a:r>
            <a:r>
              <a:rPr lang="it-IT" err="1">
                <a:latin typeface="Times New Roman" panose="02020603050405020304" pitchFamily="18" charset="0"/>
                <a:cs typeface="Times New Roman" panose="02020603050405020304" pitchFamily="18" charset="0"/>
              </a:rPr>
              <a:t>dall’a.s.</a:t>
            </a:r>
            <a:r>
              <a:rPr lang="it-IT">
                <a:latin typeface="Times New Roman" panose="02020603050405020304" pitchFamily="18" charset="0"/>
                <a:cs typeface="Times New Roman" panose="02020603050405020304" pitchFamily="18" charset="0"/>
              </a:rPr>
              <a:t> 2017-2018. Nel frattempo l’indirizzo classico, in relazione alle indicazione dell’offerta formativa provinciale, è stato chiuso.</a:t>
            </a:r>
          </a:p>
          <a:p>
            <a:pPr marL="0" indent="0" algn="just">
              <a:lnSpc>
                <a:spcPct val="120000"/>
              </a:lnSpc>
              <a:spcBef>
                <a:spcPts val="0"/>
              </a:spcBef>
              <a:buNone/>
            </a:pPr>
            <a:r>
              <a:rPr lang="it-IT">
                <a:latin typeface="Times New Roman" panose="02020603050405020304" pitchFamily="18" charset="0"/>
                <a:cs typeface="Times New Roman" panose="02020603050405020304" pitchFamily="18" charset="0"/>
              </a:rPr>
              <a:t>Nell' </a:t>
            </a:r>
            <a:r>
              <a:rPr lang="it-IT" err="1">
                <a:latin typeface="Times New Roman" panose="02020603050405020304" pitchFamily="18" charset="0"/>
                <a:cs typeface="Times New Roman" panose="02020603050405020304" pitchFamily="18" charset="0"/>
              </a:rPr>
              <a:t>a.s.</a:t>
            </a:r>
            <a:r>
              <a:rPr lang="it-IT">
                <a:latin typeface="Times New Roman" panose="02020603050405020304" pitchFamily="18" charset="0"/>
                <a:cs typeface="Times New Roman" panose="02020603050405020304" pitchFamily="18" charset="0"/>
              </a:rPr>
              <a:t> 2010- 2011 è stato introdotto l'indirizzo Liceo delle Scienze Umane opzione Economico Sociale. </a:t>
            </a:r>
          </a:p>
          <a:p>
            <a:pPr marL="0" indent="0" algn="just">
              <a:lnSpc>
                <a:spcPct val="120000"/>
              </a:lnSpc>
              <a:spcBef>
                <a:spcPts val="0"/>
              </a:spcBef>
              <a:buNone/>
            </a:pPr>
            <a:r>
              <a:rPr lang="it-IT">
                <a:latin typeface="Times New Roman" panose="02020603050405020304" pitchFamily="18" charset="0"/>
                <a:cs typeface="Times New Roman" panose="02020603050405020304" pitchFamily="18" charset="0"/>
              </a:rPr>
              <a:t>Dall’anno scolastico 2018-2019 l’opzione telecomunicazioni dell’indirizzo informatico è stata chiusa.  </a:t>
            </a:r>
          </a:p>
          <a:p>
            <a:pPr marL="0" indent="0" algn="just">
              <a:lnSpc>
                <a:spcPct val="120000"/>
              </a:lnSpc>
              <a:spcBef>
                <a:spcPts val="0"/>
              </a:spcBef>
              <a:buNone/>
            </a:pPr>
            <a:r>
              <a:rPr lang="it-IT" err="1">
                <a:latin typeface="Times New Roman" panose="02020603050405020304" pitchFamily="18" charset="0"/>
                <a:cs typeface="Times New Roman" panose="02020603050405020304" pitchFamily="18" charset="0"/>
              </a:rPr>
              <a:t>Dall’a.s.</a:t>
            </a:r>
            <a:r>
              <a:rPr lang="it-IT">
                <a:latin typeface="Times New Roman" panose="02020603050405020304" pitchFamily="18" charset="0"/>
                <a:cs typeface="Times New Roman" panose="02020603050405020304" pitchFamily="18" charset="0"/>
              </a:rPr>
              <a:t> 2026-26 l’indirizzo informatico propone la curvatura Intelligenza Artificiale.</a:t>
            </a:r>
          </a:p>
          <a:p>
            <a:pPr marL="0" indent="0" algn="just">
              <a:lnSpc>
                <a:spcPct val="120000"/>
              </a:lnSpc>
              <a:spcBef>
                <a:spcPts val="0"/>
              </a:spcBef>
              <a:buNone/>
            </a:pPr>
            <a:r>
              <a:rPr lang="it-IT">
                <a:latin typeface="Times New Roman" panose="02020603050405020304" pitchFamily="18" charset="0"/>
                <a:cs typeface="Times New Roman" panose="02020603050405020304" pitchFamily="18" charset="0"/>
              </a:rPr>
              <a:t>La scuola non ha mai attivato, inoltre,  le articolazioni nel triennio  chimico -  biotecnologie ambientali, chimico biotecnologie sanitarie. </a:t>
            </a:r>
          </a:p>
          <a:p>
            <a:pPr marL="0" indent="0" algn="just">
              <a:lnSpc>
                <a:spcPct val="120000"/>
              </a:lnSpc>
              <a:spcBef>
                <a:spcPts val="0"/>
              </a:spcBef>
              <a:buNone/>
            </a:pPr>
            <a:r>
              <a:rPr lang="it-IT">
                <a:latin typeface="Times New Roman" panose="02020603050405020304" pitchFamily="18" charset="0"/>
                <a:cs typeface="Times New Roman" panose="02020603050405020304" pitchFamily="18" charset="0"/>
              </a:rPr>
              <a:t>Queste scelte hanno condotto agli attuali indirizzi di studio.</a:t>
            </a:r>
          </a:p>
        </p:txBody>
      </p:sp>
    </p:spTree>
    <p:extLst>
      <p:ext uri="{BB962C8B-B14F-4D97-AF65-F5344CB8AC3E}">
        <p14:creationId xmlns:p14="http://schemas.microsoft.com/office/powerpoint/2010/main" val="2389777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0C00B2C-073D-4D93-98D1-74945BAB7EFC}"/>
              </a:ext>
            </a:extLst>
          </p:cNvPr>
          <p:cNvSpPr>
            <a:spLocks noGrp="1"/>
          </p:cNvSpPr>
          <p:nvPr>
            <p:ph type="title"/>
          </p:nvPr>
        </p:nvSpPr>
        <p:spPr>
          <a:xfrm>
            <a:off x="838200" y="365126"/>
            <a:ext cx="10965498" cy="577850"/>
          </a:xfrm>
          <a:solidFill>
            <a:schemeClr val="accent1">
              <a:lumMod val="40000"/>
              <a:lumOff val="60000"/>
            </a:schemeClr>
          </a:solidFill>
        </p:spPr>
        <p:txBody>
          <a:bodyPr>
            <a:normAutofit fontScale="90000"/>
          </a:bodyPr>
          <a:lstStyle/>
          <a:p>
            <a:pPr algn="ctr"/>
            <a:r>
              <a:rPr lang="it-IT"/>
              <a:t>Curricolo di Educazione Civica</a:t>
            </a:r>
          </a:p>
        </p:txBody>
      </p:sp>
      <p:graphicFrame>
        <p:nvGraphicFramePr>
          <p:cNvPr id="9" name="Tabella 9">
            <a:extLst>
              <a:ext uri="{FF2B5EF4-FFF2-40B4-BE49-F238E27FC236}">
                <a16:creationId xmlns="" xmlns:a16="http://schemas.microsoft.com/office/drawing/2014/main" id="{1F3644BF-1614-4EB6-8A55-3F750EAD9A75}"/>
              </a:ext>
            </a:extLst>
          </p:cNvPr>
          <p:cNvGraphicFramePr>
            <a:graphicFrameLocks noGrp="1"/>
          </p:cNvGraphicFramePr>
          <p:nvPr>
            <p:extLst>
              <p:ext uri="{D42A27DB-BD31-4B8C-83A1-F6EECF244321}">
                <p14:modId xmlns:p14="http://schemas.microsoft.com/office/powerpoint/2010/main" val="4064736454"/>
              </p:ext>
            </p:extLst>
          </p:nvPr>
        </p:nvGraphicFramePr>
        <p:xfrm>
          <a:off x="3793624" y="4686560"/>
          <a:ext cx="4950908" cy="1963946"/>
        </p:xfrm>
        <a:graphic>
          <a:graphicData uri="http://schemas.openxmlformats.org/drawingml/2006/table">
            <a:tbl>
              <a:tblPr firstRow="1" bandRow="1">
                <a:tableStyleId>{5C22544A-7EE6-4342-B048-85BDC9FD1C3A}</a:tableStyleId>
              </a:tblPr>
              <a:tblGrid>
                <a:gridCol w="1398470">
                  <a:extLst>
                    <a:ext uri="{9D8B030D-6E8A-4147-A177-3AD203B41FA5}">
                      <a16:colId xmlns="" xmlns:a16="http://schemas.microsoft.com/office/drawing/2014/main" val="3524947243"/>
                    </a:ext>
                  </a:extLst>
                </a:gridCol>
                <a:gridCol w="3552438">
                  <a:extLst>
                    <a:ext uri="{9D8B030D-6E8A-4147-A177-3AD203B41FA5}">
                      <a16:colId xmlns="" xmlns:a16="http://schemas.microsoft.com/office/drawing/2014/main" val="1769324547"/>
                    </a:ext>
                  </a:extLst>
                </a:gridCol>
              </a:tblGrid>
              <a:tr h="368960">
                <a:tc>
                  <a:txBody>
                    <a:bodyPr/>
                    <a:lstStyle/>
                    <a:p>
                      <a:r>
                        <a:rPr lang="it-IT"/>
                        <a:t>CLASSE</a:t>
                      </a:r>
                    </a:p>
                  </a:txBody>
                  <a:tcPr/>
                </a:tc>
                <a:tc>
                  <a:txBody>
                    <a:bodyPr/>
                    <a:lstStyle/>
                    <a:p>
                      <a:r>
                        <a:rPr lang="it-IT"/>
                        <a:t>TEMATICHE A.S. 2024/25</a:t>
                      </a:r>
                    </a:p>
                  </a:txBody>
                  <a:tcPr/>
                </a:tc>
                <a:extLst>
                  <a:ext uri="{0D108BD9-81ED-4DB2-BD59-A6C34878D82A}">
                    <a16:rowId xmlns="" xmlns:a16="http://schemas.microsoft.com/office/drawing/2014/main" val="916710771"/>
                  </a:ext>
                </a:extLst>
              </a:tr>
              <a:tr h="0">
                <a:tc>
                  <a:txBody>
                    <a:bodyPr/>
                    <a:lstStyle/>
                    <a:p>
                      <a:r>
                        <a:rPr lang="it-IT" sz="1000" b="1">
                          <a:latin typeface="Times New Roman" panose="02020603050405020304" pitchFamily="18" charset="0"/>
                          <a:cs typeface="Times New Roman" panose="02020603050405020304" pitchFamily="18" charset="0"/>
                        </a:rPr>
                        <a:t>PRIMA</a:t>
                      </a:r>
                    </a:p>
                  </a:txBody>
                  <a:tcPr/>
                </a:tc>
                <a:tc>
                  <a:txBody>
                    <a:bodyPr/>
                    <a:lstStyle/>
                    <a:p>
                      <a:r>
                        <a:rPr lang="it-IT" sz="1000" b="1">
                          <a:latin typeface="Times New Roman" panose="02020603050405020304" pitchFamily="18" charset="0"/>
                          <a:cs typeface="Times New Roman" panose="02020603050405020304" pitchFamily="18" charset="0"/>
                        </a:rPr>
                        <a:t>LE REGOLE</a:t>
                      </a:r>
                    </a:p>
                  </a:txBody>
                  <a:tcPr/>
                </a:tc>
                <a:extLst>
                  <a:ext uri="{0D108BD9-81ED-4DB2-BD59-A6C34878D82A}">
                    <a16:rowId xmlns="" xmlns:a16="http://schemas.microsoft.com/office/drawing/2014/main" val="2227253560"/>
                  </a:ext>
                </a:extLst>
              </a:tr>
              <a:tr h="249896">
                <a:tc>
                  <a:txBody>
                    <a:bodyPr/>
                    <a:lstStyle/>
                    <a:p>
                      <a:r>
                        <a:rPr lang="it-IT" sz="1000" b="1">
                          <a:latin typeface="Times New Roman" panose="02020603050405020304" pitchFamily="18" charset="0"/>
                          <a:cs typeface="Times New Roman" panose="02020603050405020304" pitchFamily="18" charset="0"/>
                        </a:rPr>
                        <a:t>SECONDA</a:t>
                      </a:r>
                    </a:p>
                  </a:txBody>
                  <a:tcPr/>
                </a:tc>
                <a:tc>
                  <a:txBody>
                    <a:bodyPr/>
                    <a:lstStyle/>
                    <a:p>
                      <a:r>
                        <a:rPr lang="it-IT" sz="1000" b="1">
                          <a:latin typeface="Times New Roman" panose="02020603050405020304" pitchFamily="18" charset="0"/>
                          <a:cs typeface="Times New Roman" panose="02020603050405020304" pitchFamily="18" charset="0"/>
                        </a:rPr>
                        <a:t>TUTELA DEI DIRITTI</a:t>
                      </a:r>
                    </a:p>
                  </a:txBody>
                  <a:tcPr/>
                </a:tc>
                <a:extLst>
                  <a:ext uri="{0D108BD9-81ED-4DB2-BD59-A6C34878D82A}">
                    <a16:rowId xmlns="" xmlns:a16="http://schemas.microsoft.com/office/drawing/2014/main" val="438016361"/>
                  </a:ext>
                </a:extLst>
              </a:tr>
              <a:tr h="312370">
                <a:tc>
                  <a:txBody>
                    <a:bodyPr/>
                    <a:lstStyle/>
                    <a:p>
                      <a:r>
                        <a:rPr lang="it-IT" sz="1000" b="1">
                          <a:latin typeface="Times New Roman" panose="02020603050405020304" pitchFamily="18" charset="0"/>
                          <a:cs typeface="Times New Roman" panose="02020603050405020304" pitchFamily="18" charset="0"/>
                        </a:rPr>
                        <a:t>TERZA</a:t>
                      </a:r>
                    </a:p>
                  </a:txBody>
                  <a:tcPr/>
                </a:tc>
                <a:tc>
                  <a:txBody>
                    <a:bodyPr/>
                    <a:lstStyle/>
                    <a:p>
                      <a:r>
                        <a:rPr lang="it-IT" sz="1000" b="1">
                          <a:latin typeface="Times New Roman" panose="02020603050405020304" pitchFamily="18" charset="0"/>
                          <a:cs typeface="Times New Roman" panose="02020603050405020304" pitchFamily="18" charset="0"/>
                        </a:rPr>
                        <a:t>IL LAVORO</a:t>
                      </a:r>
                    </a:p>
                  </a:txBody>
                  <a:tcPr/>
                </a:tc>
                <a:extLst>
                  <a:ext uri="{0D108BD9-81ED-4DB2-BD59-A6C34878D82A}">
                    <a16:rowId xmlns="" xmlns:a16="http://schemas.microsoft.com/office/drawing/2014/main" val="77616716"/>
                  </a:ext>
                </a:extLst>
              </a:tr>
              <a:tr h="291545">
                <a:tc>
                  <a:txBody>
                    <a:bodyPr/>
                    <a:lstStyle/>
                    <a:p>
                      <a:r>
                        <a:rPr lang="it-IT" sz="1000" b="1">
                          <a:latin typeface="Times New Roman" panose="02020603050405020304" pitchFamily="18" charset="0"/>
                          <a:cs typeface="Times New Roman" panose="02020603050405020304" pitchFamily="18" charset="0"/>
                        </a:rPr>
                        <a:t>QUARTA</a:t>
                      </a:r>
                    </a:p>
                  </a:txBody>
                  <a:tcPr/>
                </a:tc>
                <a:tc>
                  <a:txBody>
                    <a:bodyPr/>
                    <a:lstStyle/>
                    <a:p>
                      <a:r>
                        <a:rPr lang="it-IT" sz="1000" b="1">
                          <a:latin typeface="Times New Roman" panose="02020603050405020304" pitchFamily="18" charset="0"/>
                          <a:cs typeface="Times New Roman" panose="02020603050405020304" pitchFamily="18" charset="0"/>
                        </a:rPr>
                        <a:t>L’AMBIENTE</a:t>
                      </a:r>
                    </a:p>
                  </a:txBody>
                  <a:tcPr/>
                </a:tc>
                <a:extLst>
                  <a:ext uri="{0D108BD9-81ED-4DB2-BD59-A6C34878D82A}">
                    <a16:rowId xmlns="" xmlns:a16="http://schemas.microsoft.com/office/drawing/2014/main" val="4232307792"/>
                  </a:ext>
                </a:extLst>
              </a:tr>
              <a:tr h="497335">
                <a:tc>
                  <a:txBody>
                    <a:bodyPr/>
                    <a:lstStyle/>
                    <a:p>
                      <a:r>
                        <a:rPr lang="it-IT" sz="1000" b="1">
                          <a:latin typeface="Times New Roman" panose="02020603050405020304" pitchFamily="18" charset="0"/>
                          <a:cs typeface="Times New Roman" panose="02020603050405020304" pitchFamily="18" charset="0"/>
                        </a:rPr>
                        <a:t>QUINTA</a:t>
                      </a:r>
                    </a:p>
                  </a:txBody>
                  <a:tcPr/>
                </a:tc>
                <a:tc>
                  <a:txBody>
                    <a:bodyPr/>
                    <a:lstStyle/>
                    <a:p>
                      <a:r>
                        <a:rPr lang="it-IT" sz="1000" b="1">
                          <a:latin typeface="Times New Roman" panose="02020603050405020304" pitchFamily="18" charset="0"/>
                          <a:cs typeface="Times New Roman" panose="02020603050405020304" pitchFamily="18" charset="0"/>
                        </a:rPr>
                        <a:t>LE ISTITUZIONI NAZIONALI E INTERNAZIONALI</a:t>
                      </a:r>
                    </a:p>
                  </a:txBody>
                  <a:tcPr/>
                </a:tc>
                <a:extLst>
                  <a:ext uri="{0D108BD9-81ED-4DB2-BD59-A6C34878D82A}">
                    <a16:rowId xmlns="" xmlns:a16="http://schemas.microsoft.com/office/drawing/2014/main" val="1071499238"/>
                  </a:ext>
                </a:extLst>
              </a:tr>
            </a:tbl>
          </a:graphicData>
        </a:graphic>
      </p:graphicFrame>
      <p:sp>
        <p:nvSpPr>
          <p:cNvPr id="15" name="CasellaDiTesto 14">
            <a:extLst>
              <a:ext uri="{FF2B5EF4-FFF2-40B4-BE49-F238E27FC236}">
                <a16:creationId xmlns="" xmlns:a16="http://schemas.microsoft.com/office/drawing/2014/main" id="{82EC6076-CADA-5B8A-F931-281157C395FA}"/>
              </a:ext>
            </a:extLst>
          </p:cNvPr>
          <p:cNvSpPr txBox="1"/>
          <p:nvPr/>
        </p:nvSpPr>
        <p:spPr>
          <a:xfrm>
            <a:off x="734458" y="900908"/>
            <a:ext cx="11069240" cy="3785652"/>
          </a:xfrm>
          <a:prstGeom prst="rect">
            <a:avLst/>
          </a:prstGeom>
          <a:noFill/>
        </p:spPr>
        <p:txBody>
          <a:bodyPr wrap="square">
            <a:spAutoFit/>
          </a:bodyPr>
          <a:lstStyle/>
          <a:p>
            <a:pPr algn="just"/>
            <a:r>
              <a:rPr lang="it-IT" sz="1600"/>
              <a:t>Il tempo dedicato all’insegnamento dell’Educazione Civica non può essere, in ciascun anno di corso, inferiore alle </a:t>
            </a:r>
            <a:r>
              <a:rPr lang="it-IT" sz="1600" b="1"/>
              <a:t>33 ore annue</a:t>
            </a:r>
            <a:r>
              <a:rPr lang="it-IT" sz="1600"/>
              <a:t>, per un totale di 165 ore nel quinquennio. Tale tempo va individuato all’interno del monte ore obbligatorio previsto dagli ordinamenti vigenti, eventualmente anche utilizzando le flessibilità possibili nell’ambito dell’autonomia. (art. 2 comma 3 legge 92/2019 e DM 183/2024). La definizione di tale orario è legata ai percorsi disciplinari e pluridisciplinari riferiti alle varie tematiche, mentre il tempo da dedicare agli aspetti educativi di fondo coincide, come si è detto, con l’intero periodo scolastico. Per garantire una regia unitaria è individuato, per ciascuna classe, tra i docenti a cui è affidato l’insegnamento dell’Educazione civica, </a:t>
            </a:r>
            <a:r>
              <a:rPr lang="it-IT" sz="1600" b="1"/>
              <a:t>un docente con compiti di coordinamento </a:t>
            </a:r>
            <a:r>
              <a:rPr lang="it-IT" sz="1600"/>
              <a:t>che formulerà la proposta di voto in decimi, accogliendo elementi conoscitivi dagli altri docenti interessati dall’insegnamento. Le competenze e gli obiettivi indicati dalla Legge sono stati suddivisi nei cinque anni di corso. Al fine di dare una visione comune, in ogni anno scolastico, </a:t>
            </a:r>
            <a:r>
              <a:rPr lang="it-IT" sz="1600" b="1"/>
              <a:t>verrà individuata dal Collegio Docenti una tematica per ogni anno di corso</a:t>
            </a:r>
            <a:r>
              <a:rPr lang="it-IT" sz="1600"/>
              <a:t>, tematica che dovrà essere coinvolgente per i ragazzi. Le discipline di ogni corso di studi prima e i consigli di indirizzo poi declineranno i contenuti di tale tematica per garantire una migliore curvatura del Curricolo nel rispetto della specificità dei cinque indirizzi, tenendo conto delle competenze e degli obbiettivi di apprendimento indicati nel curricolo di istituto. Il curricolo per tematiche verrà poi ratificato dai consigli di classe. Si precisa che negli indirizzi dove lo studio del diritto- economia viene proposto per 2 o 5 anni viene ulteriormente rafforzato il raggiungimento delle competenze e degli obiettivi di apprendimento delineati dalle linee guida direttamente attraverso lo studio della disciplina curricolare.</a:t>
            </a:r>
          </a:p>
        </p:txBody>
      </p:sp>
    </p:spTree>
    <p:extLst>
      <p:ext uri="{BB962C8B-B14F-4D97-AF65-F5344CB8AC3E}">
        <p14:creationId xmlns:p14="http://schemas.microsoft.com/office/powerpoint/2010/main" val="3777722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5639F51-5B4D-4FC8-AC3C-E49689595664}"/>
              </a:ext>
            </a:extLst>
          </p:cNvPr>
          <p:cNvSpPr>
            <a:spLocks noGrp="1"/>
          </p:cNvSpPr>
          <p:nvPr>
            <p:ph type="title"/>
          </p:nvPr>
        </p:nvSpPr>
        <p:spPr>
          <a:xfrm>
            <a:off x="468086" y="99391"/>
            <a:ext cx="11255828" cy="589032"/>
          </a:xfrm>
          <a:solidFill>
            <a:schemeClr val="accent1">
              <a:lumMod val="40000"/>
              <a:lumOff val="60000"/>
            </a:schemeClr>
          </a:solidFill>
        </p:spPr>
        <p:txBody>
          <a:bodyPr>
            <a:noAutofit/>
          </a:bodyPr>
          <a:lstStyle/>
          <a:p>
            <a:r>
              <a:rPr lang="it-IT" sz="2500"/>
              <a:t>Ampliamento curricolare nelle lingue straniere – scuola polo internazionalizzazione</a:t>
            </a:r>
          </a:p>
        </p:txBody>
      </p:sp>
      <p:sp>
        <p:nvSpPr>
          <p:cNvPr id="3" name="Segnaposto contenuto 2">
            <a:extLst>
              <a:ext uri="{FF2B5EF4-FFF2-40B4-BE49-F238E27FC236}">
                <a16:creationId xmlns="" xmlns:a16="http://schemas.microsoft.com/office/drawing/2014/main" id="{61FFF6C2-322C-4A64-B0C0-E0DC2EF82C63}"/>
              </a:ext>
            </a:extLst>
          </p:cNvPr>
          <p:cNvSpPr>
            <a:spLocks noGrp="1"/>
          </p:cNvSpPr>
          <p:nvPr>
            <p:ph idx="1"/>
          </p:nvPr>
        </p:nvSpPr>
        <p:spPr>
          <a:xfrm>
            <a:off x="326571" y="688423"/>
            <a:ext cx="11397343" cy="6070186"/>
          </a:xfrm>
        </p:spPr>
        <p:txBody>
          <a:bodyPr vert="horz" lIns="91440" tIns="45720" rIns="91440" bIns="45720" rtlCol="0" anchor="t">
            <a:noAutofit/>
          </a:bodyPr>
          <a:lstStyle/>
          <a:p>
            <a:pPr marL="0" indent="0" algn="just">
              <a:spcBef>
                <a:spcPts val="0"/>
              </a:spcBef>
              <a:buNone/>
            </a:pPr>
            <a:r>
              <a:rPr lang="it-IT" sz="1400"/>
              <a:t>La nostra scuola, grazie alla presenza nella sua offerta formativa dell'indirizzo linguistico, ha sempre promosso e curato progetti di </a:t>
            </a:r>
            <a:r>
              <a:rPr lang="it-IT" sz="1400" b="1"/>
              <a:t>potenziamento dell’apprendimento delle lingue straniere per studenti di tutti gli indirizzi.  </a:t>
            </a:r>
            <a:r>
              <a:rPr lang="it-IT" sz="1400"/>
              <a:t>Questa attenzione alle lingue è divenuta canale di attivazione della promozione di una cittadinanza europea, tramite un sempre più preciso contatto tra i nostri percorsi didattici e i nostri studenti con altre realtà in Europa. I progetti proposti sono:</a:t>
            </a:r>
          </a:p>
          <a:p>
            <a:pPr marL="0" indent="0" algn="l">
              <a:spcBef>
                <a:spcPts val="0"/>
              </a:spcBef>
              <a:buNone/>
            </a:pPr>
            <a:r>
              <a:rPr lang="it-IT" sz="1400" b="1" i="0">
                <a:solidFill>
                  <a:srgbClr val="000000"/>
                </a:solidFill>
                <a:effectLst/>
              </a:rPr>
              <a:t>Per gli  studenti:</a:t>
            </a:r>
          </a:p>
          <a:p>
            <a:pPr algn="l">
              <a:spcBef>
                <a:spcPts val="0"/>
              </a:spcBef>
              <a:buFont typeface="Wingdings" panose="05000000000000000000" pitchFamily="2" charset="2"/>
              <a:buChar char="ü"/>
            </a:pPr>
            <a:r>
              <a:rPr lang="it-IT" sz="1400" b="0" i="0">
                <a:solidFill>
                  <a:srgbClr val="000000"/>
                </a:solidFill>
                <a:effectLst/>
              </a:rPr>
              <a:t>·Lezioni curriculari o corsi extracurriculari di preparazione agli esami di certificazione linguistica promossi da enti esterni (Inglese: FCE, CAE, IELTS. Tedesco: </a:t>
            </a:r>
            <a:r>
              <a:rPr lang="it-IT" sz="1400" b="0" i="0" err="1">
                <a:solidFill>
                  <a:srgbClr val="000000"/>
                </a:solidFill>
                <a:effectLst/>
              </a:rPr>
              <a:t>ZDfJ</a:t>
            </a:r>
            <a:r>
              <a:rPr lang="it-IT" sz="1400" b="0" i="0">
                <a:solidFill>
                  <a:srgbClr val="000000"/>
                </a:solidFill>
                <a:effectLst/>
              </a:rPr>
              <a:t> B1 e B2. Francese: DELF B2 e DALF C1 – </a:t>
            </a:r>
            <a:r>
              <a:rPr lang="it-IT" sz="1400" b="0" i="0" err="1">
                <a:solidFill>
                  <a:srgbClr val="000000"/>
                </a:solidFill>
                <a:effectLst/>
              </a:rPr>
              <a:t>Esabac</a:t>
            </a:r>
            <a:r>
              <a:rPr lang="it-IT" sz="1400" b="0" i="0">
                <a:solidFill>
                  <a:srgbClr val="000000"/>
                </a:solidFill>
                <a:effectLst/>
              </a:rPr>
              <a:t>. Spagnolo: DELE B2. Russo: TRKI B1 o B2)</a:t>
            </a:r>
          </a:p>
          <a:p>
            <a:pPr algn="l">
              <a:spcBef>
                <a:spcPts val="0"/>
              </a:spcBef>
              <a:buFont typeface="Wingdings" panose="05000000000000000000" pitchFamily="2" charset="2"/>
              <a:buChar char="ü"/>
            </a:pPr>
            <a:r>
              <a:rPr lang="it-IT" sz="1400" b="0" i="0">
                <a:solidFill>
                  <a:srgbClr val="000000"/>
                </a:solidFill>
                <a:effectLst/>
              </a:rPr>
              <a:t>·Scambi di classe della durata di una settimana con ospitalità presso famiglie di studenti scuole partner, nel corso dell’anno scolastico (Francia, Spagna, Germania, Estonia/Lettonia o altro paese russofono, Irlanda)</a:t>
            </a:r>
          </a:p>
          <a:p>
            <a:pPr algn="l">
              <a:spcBef>
                <a:spcPts val="0"/>
              </a:spcBef>
              <a:buFont typeface="Wingdings" panose="05000000000000000000" pitchFamily="2" charset="2"/>
              <a:buChar char="ü"/>
            </a:pPr>
            <a:r>
              <a:rPr lang="it-IT" sz="1400" b="0" i="0">
                <a:solidFill>
                  <a:srgbClr val="000000"/>
                </a:solidFill>
                <a:effectLst/>
              </a:rPr>
              <a:t>·Scambi individuali, con un tempo variabile (1 mese, 3 mesi...) nell'ambito di convenzioni stipulate con singoli istituti dei Paesi di cui si studiano le lingue (Francia, Spagna, Germania)</a:t>
            </a:r>
          </a:p>
          <a:p>
            <a:pPr algn="l">
              <a:spcBef>
                <a:spcPts val="0"/>
              </a:spcBef>
              <a:buFont typeface="Wingdings" panose="05000000000000000000" pitchFamily="2" charset="2"/>
              <a:buChar char="ü"/>
            </a:pPr>
            <a:r>
              <a:rPr lang="it-IT" sz="1400" b="0" i="0">
                <a:solidFill>
                  <a:srgbClr val="000000"/>
                </a:solidFill>
                <a:effectLst/>
              </a:rPr>
              <a:t>Settimane di studio all’estero secondo programmazione quinquennale (Inghilterra/Irlanda, Francia, Austria/Germania, Spagna, Lettonia)</a:t>
            </a:r>
          </a:p>
          <a:p>
            <a:pPr algn="l">
              <a:spcBef>
                <a:spcPts val="0"/>
              </a:spcBef>
              <a:buFont typeface="Wingdings" panose="05000000000000000000" pitchFamily="2" charset="2"/>
              <a:buChar char="ü"/>
            </a:pPr>
            <a:r>
              <a:rPr lang="it-IT" sz="1400" b="0" i="0">
                <a:solidFill>
                  <a:srgbClr val="000000"/>
                </a:solidFill>
                <a:effectLst/>
              </a:rPr>
              <a:t>Stage lavorativi all’estero (Francia, Germania, Paese russofono e Spagna)</a:t>
            </a:r>
          </a:p>
          <a:p>
            <a:pPr algn="l">
              <a:spcBef>
                <a:spcPts val="0"/>
              </a:spcBef>
              <a:buFont typeface="Wingdings" panose="05000000000000000000" pitchFamily="2" charset="2"/>
              <a:buChar char="ü"/>
            </a:pPr>
            <a:r>
              <a:rPr lang="it-IT" sz="1400" b="0" i="0">
                <a:solidFill>
                  <a:srgbClr val="000000"/>
                </a:solidFill>
                <a:effectLst/>
              </a:rPr>
              <a:t>·Per la lingua russa: accordi di partenariato con Università / tirocinio presso la Camera di Commercio / sottotitolazione di video / laboratorio artistico e sulla favola russa / accoglienza e prima alfabetizzazione profughi ucraini su richiesta delle scuole medie.</a:t>
            </a:r>
          </a:p>
          <a:p>
            <a:pPr algn="l">
              <a:spcBef>
                <a:spcPts val="0"/>
              </a:spcBef>
              <a:buFont typeface="Wingdings" panose="05000000000000000000" pitchFamily="2" charset="2"/>
              <a:buChar char="ü"/>
            </a:pPr>
            <a:r>
              <a:rPr lang="it-IT" sz="1400" b="0" i="0">
                <a:solidFill>
                  <a:srgbClr val="000000"/>
                </a:solidFill>
                <a:effectLst/>
              </a:rPr>
              <a:t>Moduli CLIL</a:t>
            </a:r>
          </a:p>
          <a:p>
            <a:pPr algn="l">
              <a:spcBef>
                <a:spcPts val="0"/>
              </a:spcBef>
              <a:buFont typeface="Wingdings" panose="05000000000000000000" pitchFamily="2" charset="2"/>
              <a:buChar char="ü"/>
            </a:pPr>
            <a:r>
              <a:rPr lang="it-IT" sz="1400" b="0" i="0">
                <a:solidFill>
                  <a:srgbClr val="000000"/>
                </a:solidFill>
                <a:effectLst/>
              </a:rPr>
              <a:t>Supporto agli studenti che desiderano svolgere 3, 6, 12 mesi all’estero presso una scuola straniera con il programma Intercultura o altra associazione approvata dal MIUR</a:t>
            </a:r>
          </a:p>
          <a:p>
            <a:pPr algn="l">
              <a:spcBef>
                <a:spcPts val="0"/>
              </a:spcBef>
              <a:buFont typeface="Wingdings" panose="05000000000000000000" pitchFamily="2" charset="2"/>
              <a:buChar char="ü"/>
            </a:pPr>
            <a:r>
              <a:rPr lang="it-IT" sz="1400" b="0" i="0">
                <a:solidFill>
                  <a:srgbClr val="000000"/>
                </a:solidFill>
                <a:effectLst/>
              </a:rPr>
              <a:t>Percorsi di alfabetizzazione e avvicinamento alla lingua straniera per gli alunni della scuola primaria e secondaria di primo grado (lingua francese, tedesca e russa) tenuti dagli studenti del Liceo Linguistico;</a:t>
            </a:r>
          </a:p>
          <a:p>
            <a:pPr algn="l">
              <a:spcBef>
                <a:spcPts val="0"/>
              </a:spcBef>
              <a:buFont typeface="Wingdings" panose="05000000000000000000" pitchFamily="2" charset="2"/>
              <a:buChar char="ü"/>
            </a:pPr>
            <a:r>
              <a:rPr lang="it-IT" sz="1400" b="0" i="0">
                <a:solidFill>
                  <a:srgbClr val="000000"/>
                </a:solidFill>
                <a:effectLst/>
              </a:rPr>
              <a:t>Progetti legati al mondo del lavoro che implicano competenze linguistiche (traduzione di testi relativi a diversi ambiti culturali o legati alle conoscenze del territorio, guide turistiche sul territorio)</a:t>
            </a:r>
          </a:p>
          <a:p>
            <a:pPr algn="l">
              <a:spcBef>
                <a:spcPts val="0"/>
              </a:spcBef>
              <a:buFont typeface="Wingdings" panose="05000000000000000000" pitchFamily="2" charset="2"/>
              <a:buChar char="ü"/>
            </a:pPr>
            <a:r>
              <a:rPr lang="it-IT" sz="1400" b="0" i="0">
                <a:solidFill>
                  <a:srgbClr val="000000"/>
                </a:solidFill>
                <a:effectLst/>
              </a:rPr>
              <a:t>Partecipazione al CNDL (Campionato Nazionale delle Lingue) tenuto dall’Università di Urbino e alle Olimpiadi di russo.</a:t>
            </a:r>
          </a:p>
          <a:p>
            <a:pPr marL="0" indent="0" algn="l">
              <a:spcBef>
                <a:spcPts val="0"/>
              </a:spcBef>
              <a:buNone/>
            </a:pPr>
            <a:r>
              <a:rPr lang="it-IT" sz="1400" b="1" i="0">
                <a:solidFill>
                  <a:srgbClr val="000000"/>
                </a:solidFill>
                <a:effectLst/>
              </a:rPr>
              <a:t>Per i docenti:</a:t>
            </a:r>
          </a:p>
          <a:p>
            <a:pPr algn="l">
              <a:spcBef>
                <a:spcPts val="0"/>
              </a:spcBef>
              <a:buFont typeface="Wingdings" panose="05000000000000000000" pitchFamily="2" charset="2"/>
              <a:buChar char="ü"/>
            </a:pPr>
            <a:r>
              <a:rPr lang="it-IT" sz="1400" b="0" i="0">
                <a:solidFill>
                  <a:srgbClr val="000000"/>
                </a:solidFill>
                <a:effectLst/>
              </a:rPr>
              <a:t>Attivazione di corsi di lingua extracurriculari per insegnanti, sia per consolidare e/o approfondire la conoscenza delle lingue curriculari, sia per conoscere nuove lingue;</a:t>
            </a:r>
          </a:p>
          <a:p>
            <a:pPr algn="l">
              <a:spcBef>
                <a:spcPts val="0"/>
              </a:spcBef>
              <a:buFont typeface="Wingdings" panose="05000000000000000000" pitchFamily="2" charset="2"/>
              <a:buChar char="ü"/>
            </a:pPr>
            <a:r>
              <a:rPr lang="it-IT" sz="1400" b="0" i="0">
                <a:solidFill>
                  <a:srgbClr val="000000"/>
                </a:solidFill>
                <a:effectLst/>
              </a:rPr>
              <a:t>Attivazione corsi di metodologia CLIL;</a:t>
            </a:r>
          </a:p>
          <a:p>
            <a:pPr algn="l">
              <a:spcBef>
                <a:spcPts val="0"/>
              </a:spcBef>
              <a:buFont typeface="Wingdings" panose="05000000000000000000" pitchFamily="2" charset="2"/>
              <a:buChar char="ü"/>
            </a:pPr>
            <a:r>
              <a:rPr lang="it-IT" sz="1400" b="0" i="0">
                <a:solidFill>
                  <a:srgbClr val="000000"/>
                </a:solidFill>
                <a:effectLst/>
              </a:rPr>
              <a:t>Partecipazione a corsi di formazione linguistici e metodologici per docenti di diverse discipline in paesi europei (Progetto Erasmus);</a:t>
            </a:r>
          </a:p>
          <a:p>
            <a:pPr algn="l">
              <a:spcBef>
                <a:spcPts val="0"/>
              </a:spcBef>
              <a:buFont typeface="Wingdings" panose="05000000000000000000" pitchFamily="2" charset="2"/>
              <a:buChar char="ü"/>
            </a:pPr>
            <a:r>
              <a:rPr lang="it-IT" sz="1400" b="0" i="0">
                <a:solidFill>
                  <a:srgbClr val="000000"/>
                </a:solidFill>
                <a:effectLst/>
              </a:rPr>
              <a:t>Creazione di gruppi tecnici legati al 1° e 2° ciclo per organizzazione di eventi, corsi, confronto buone pratiche nell’ambito dell’internazionalizzazione;</a:t>
            </a:r>
          </a:p>
          <a:p>
            <a:pPr algn="l">
              <a:spcBef>
                <a:spcPts val="0"/>
              </a:spcBef>
              <a:buFont typeface="Wingdings" panose="05000000000000000000" pitchFamily="2" charset="2"/>
              <a:buChar char="ü"/>
            </a:pPr>
            <a:r>
              <a:rPr lang="it-IT" sz="1400" b="0" i="0">
                <a:solidFill>
                  <a:srgbClr val="000000"/>
                </a:solidFill>
                <a:effectLst/>
              </a:rPr>
              <a:t>Supporto organizzativo e accompagnamento degli studenti che partecipano alle varie attività all’estero.</a:t>
            </a:r>
            <a:endParaRPr lang="it-IT" sz="1400">
              <a:ea typeface="+mn-lt"/>
              <a:cs typeface="+mn-lt"/>
            </a:endParaRPr>
          </a:p>
          <a:p>
            <a:pPr marL="0" indent="0" algn="just">
              <a:spcBef>
                <a:spcPts val="0"/>
              </a:spcBef>
              <a:buNone/>
            </a:pPr>
            <a:r>
              <a:rPr lang="it-IT" sz="1400" u="sng"/>
              <a:t>Per tutti i progetti si rimanda al PTOF integrale</a:t>
            </a:r>
            <a:endParaRPr lang="it-IT" sz="1400">
              <a:cs typeface="Calibri"/>
            </a:endParaRPr>
          </a:p>
        </p:txBody>
      </p:sp>
    </p:spTree>
    <p:extLst>
      <p:ext uri="{BB962C8B-B14F-4D97-AF65-F5344CB8AC3E}">
        <p14:creationId xmlns:p14="http://schemas.microsoft.com/office/powerpoint/2010/main" val="2016634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 xmlns:a16="http://schemas.microsoft.com/office/drawing/2014/main" id="{7E81E869-72EC-4F2F-8E98-737D004434FC}"/>
              </a:ext>
            </a:extLst>
          </p:cNvPr>
          <p:cNvSpPr txBox="1">
            <a:spLocks/>
          </p:cNvSpPr>
          <p:nvPr/>
        </p:nvSpPr>
        <p:spPr>
          <a:xfrm>
            <a:off x="762000" y="270044"/>
            <a:ext cx="10515600" cy="1130347"/>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a:t>ERASMUS+</a:t>
            </a:r>
          </a:p>
          <a:p>
            <a:r>
              <a:rPr lang="it-IT" sz="3600"/>
              <a:t>https://istitutogreppi.edu.it/?s=erasmus&amp;type=any</a:t>
            </a:r>
          </a:p>
        </p:txBody>
      </p:sp>
      <p:sp>
        <p:nvSpPr>
          <p:cNvPr id="6" name="CasellaDiTesto 5">
            <a:extLst>
              <a:ext uri="{FF2B5EF4-FFF2-40B4-BE49-F238E27FC236}">
                <a16:creationId xmlns="" xmlns:a16="http://schemas.microsoft.com/office/drawing/2014/main" id="{0597F899-1C66-45DA-A16F-5ADFD1C1768A}"/>
              </a:ext>
            </a:extLst>
          </p:cNvPr>
          <p:cNvSpPr txBox="1"/>
          <p:nvPr/>
        </p:nvSpPr>
        <p:spPr>
          <a:xfrm>
            <a:off x="762000" y="1684221"/>
            <a:ext cx="10515600" cy="2831544"/>
          </a:xfrm>
          <a:prstGeom prst="rect">
            <a:avLst/>
          </a:prstGeom>
          <a:noFill/>
        </p:spPr>
        <p:txBody>
          <a:bodyPr wrap="square" lIns="91440" tIns="45720" rIns="91440" bIns="45720" anchor="t">
            <a:spAutoFit/>
          </a:bodyPr>
          <a:lstStyle/>
          <a:p>
            <a:pPr algn="just"/>
            <a:r>
              <a:rPr lang="it-IT" b="0" i="0">
                <a:effectLst/>
                <a:latin typeface="Times New Roman"/>
                <a:cs typeface="Times New Roman"/>
              </a:rPr>
              <a:t>Il progetto Erasmus</a:t>
            </a:r>
            <a:r>
              <a:rPr lang="it-IT">
                <a:latin typeface="Times New Roman"/>
                <a:cs typeface="Times New Roman"/>
              </a:rPr>
              <a:t>+, il cui obiettivo è quello di sostenere l'apprendimento permanente e lo sviluppo degli individui, è uno strumento fondamentale per la costruzione di uno spazio europeo attuando la cooperazione tra paesi. Il programma di scambio all'interno dell'anno scolastico comprende due fasi essenziali:</a:t>
            </a:r>
          </a:p>
          <a:p>
            <a:pPr algn="just"/>
            <a:endParaRPr lang="it-IT">
              <a:latin typeface="Times New Roman"/>
              <a:cs typeface="Times New Roman"/>
            </a:endParaRPr>
          </a:p>
          <a:p>
            <a:pPr marL="228600" indent="-228600" algn="just">
              <a:buAutoNum type="arabicPeriod"/>
            </a:pPr>
            <a:r>
              <a:rPr lang="it-IT">
                <a:latin typeface="Times New Roman"/>
                <a:cs typeface="Times New Roman"/>
              </a:rPr>
              <a:t>Accoglienza degli allievi stranieri, afferenti alle scuole europee partners, presso il nostro Istituto</a:t>
            </a:r>
          </a:p>
          <a:p>
            <a:pPr marL="228600" indent="-228600" algn="just">
              <a:buAutoNum type="arabicPeriod"/>
            </a:pPr>
            <a:r>
              <a:rPr lang="it-IT">
                <a:latin typeface="Times New Roman"/>
                <a:cs typeface="Times New Roman"/>
              </a:rPr>
              <a:t>Soggiorno dei nostri allievi all'estero</a:t>
            </a:r>
          </a:p>
          <a:p>
            <a:pPr algn="just"/>
            <a:endParaRPr lang="it-IT">
              <a:latin typeface="Times New Roman"/>
              <a:cs typeface="Times New Roman"/>
            </a:endParaRPr>
          </a:p>
          <a:p>
            <a:pPr algn="just"/>
            <a:r>
              <a:rPr lang="it-IT">
                <a:latin typeface="Times New Roman"/>
                <a:cs typeface="Times New Roman"/>
              </a:rPr>
              <a:t>Questi due momenti, fondamentali promuovono la diversità, la conoscenza interculturale e la crescita personale, contribuendo a formare cittadini europei consapevoli e aperti al mondo.</a:t>
            </a:r>
          </a:p>
          <a:p>
            <a:pPr algn="just"/>
            <a:endParaRPr lang="it-IT" sz="1600">
              <a:latin typeface="Times New Roman"/>
              <a:cs typeface="Times New Roman"/>
            </a:endParaRPr>
          </a:p>
        </p:txBody>
      </p:sp>
      <p:pic>
        <p:nvPicPr>
          <p:cNvPr id="1028" name="Picture 4" descr="Mobilità Erasmus - Dipartimento di Giurisprudenza">
            <a:extLst>
              <a:ext uri="{FF2B5EF4-FFF2-40B4-BE49-F238E27FC236}">
                <a16:creationId xmlns="" xmlns:a16="http://schemas.microsoft.com/office/drawing/2014/main" id="{77D2808E-5746-B745-8702-65BE4FAA2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22" y="4515765"/>
            <a:ext cx="4450814" cy="22254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gramma Erasmus+ - Consilium">
            <a:extLst>
              <a:ext uri="{FF2B5EF4-FFF2-40B4-BE49-F238E27FC236}">
                <a16:creationId xmlns="" xmlns:a16="http://schemas.microsoft.com/office/drawing/2014/main" id="{02DA0688-7D81-CD0F-CF7B-7513B0956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329" y="4456532"/>
            <a:ext cx="4874791" cy="2197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460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E2E2AB2-CEC9-43F9-9FC1-6CA938AD6323}"/>
              </a:ext>
            </a:extLst>
          </p:cNvPr>
          <p:cNvSpPr>
            <a:spLocks noGrp="1"/>
          </p:cNvSpPr>
          <p:nvPr>
            <p:ph type="title"/>
          </p:nvPr>
        </p:nvSpPr>
        <p:spPr>
          <a:xfrm>
            <a:off x="478302" y="153090"/>
            <a:ext cx="11226018" cy="844697"/>
          </a:xfrm>
          <a:solidFill>
            <a:schemeClr val="accent1">
              <a:lumMod val="40000"/>
              <a:lumOff val="60000"/>
            </a:schemeClr>
          </a:solidFill>
        </p:spPr>
        <p:txBody>
          <a:bodyPr>
            <a:normAutofit/>
          </a:bodyPr>
          <a:lstStyle/>
          <a:p>
            <a:r>
              <a:rPr lang="it-IT" sz="3200"/>
              <a:t>Percorsi FSL (Formazione Scuola – Lavoro) </a:t>
            </a:r>
          </a:p>
        </p:txBody>
      </p:sp>
      <p:sp>
        <p:nvSpPr>
          <p:cNvPr id="3" name="Segnaposto contenuto 2">
            <a:extLst>
              <a:ext uri="{FF2B5EF4-FFF2-40B4-BE49-F238E27FC236}">
                <a16:creationId xmlns="" xmlns:a16="http://schemas.microsoft.com/office/drawing/2014/main" id="{8FFF0827-D30B-4231-93B8-7234954EC5F9}"/>
              </a:ext>
            </a:extLst>
          </p:cNvPr>
          <p:cNvSpPr>
            <a:spLocks noGrp="1"/>
          </p:cNvSpPr>
          <p:nvPr>
            <p:ph idx="1"/>
          </p:nvPr>
        </p:nvSpPr>
        <p:spPr>
          <a:xfrm>
            <a:off x="487680" y="1139686"/>
            <a:ext cx="11216640" cy="5565224"/>
          </a:xfrm>
        </p:spPr>
        <p:txBody>
          <a:bodyPr vert="horz" lIns="91440" tIns="45720" rIns="91440" bIns="45720" rtlCol="0" anchor="t">
            <a:noAutofit/>
          </a:bodyPr>
          <a:lstStyle/>
          <a:p>
            <a:pPr marL="0" indent="0" algn="just">
              <a:buNone/>
            </a:pPr>
            <a:r>
              <a:rPr lang="it-IT" sz="1700"/>
              <a:t>Il progetto di FSL del Greppi ha una struttura e un impianto comune per tutti gli indirizzi (Scienze Umane e Liceo delle Scienze Umane opzione Economico Sociale – Linguistico – Informatico / Telecomunicazioni – Chimica), a partire da: </a:t>
            </a:r>
          </a:p>
          <a:p>
            <a:pPr algn="just">
              <a:buFont typeface="Wingdings" panose="05000000000000000000" pitchFamily="2" charset="2"/>
              <a:buChar char="ü"/>
            </a:pPr>
            <a:r>
              <a:rPr lang="it-IT" sz="1700"/>
              <a:t>individuazione di una struttura organizzativa per progettazione, gestione, monitoraggio attività</a:t>
            </a:r>
          </a:p>
          <a:p>
            <a:pPr algn="just">
              <a:buFont typeface="Wingdings" panose="05000000000000000000" pitchFamily="2" charset="2"/>
              <a:buChar char="ü"/>
            </a:pPr>
            <a:r>
              <a:rPr lang="it-IT" sz="1700"/>
              <a:t>individuazione condivisa degli obiettivi in termini di competenze trasversali e professionalizzanti da conseguire nel percorso di FSL</a:t>
            </a:r>
          </a:p>
          <a:p>
            <a:pPr algn="just">
              <a:buFont typeface="Wingdings" panose="05000000000000000000" pitchFamily="2" charset="2"/>
              <a:buChar char="ü"/>
            </a:pPr>
            <a:r>
              <a:rPr lang="it-IT" sz="1700"/>
              <a:t>individuazione di attività comuni valutabili e certificabili, nonché di percorsi individualizzati</a:t>
            </a:r>
          </a:p>
          <a:p>
            <a:pPr marL="0" indent="0" algn="just">
              <a:buNone/>
            </a:pPr>
            <a:r>
              <a:rPr lang="it-IT" sz="1700"/>
              <a:t>Nella stesura del progetto FSL, particolare attenzione è rivolta ai seguenti aspetti:</a:t>
            </a:r>
          </a:p>
          <a:p>
            <a:pPr marL="0" indent="0" algn="just">
              <a:buNone/>
            </a:pPr>
            <a:r>
              <a:rPr lang="it-IT" sz="1700"/>
              <a:t>- analisi del profilo e delle competenze finali che lo studente dovrà acquisire, verificando la loro spendibilità nel mondo del lavoro e calibrando il percorso di FSL affinché sia un'importante occasione metodologica per favorire l'acquisizione di tali competenze;</a:t>
            </a:r>
          </a:p>
          <a:p>
            <a:pPr marL="0" indent="0" algn="just">
              <a:buNone/>
            </a:pPr>
            <a:r>
              <a:rPr lang="it-IT" sz="1700"/>
              <a:t>- valorizzazione e ampliamento della rete di relazioni e rapporti con aziende, enti, soggetti pubblici e privati, il rapporto con i quali è necessario per la realizzazione delle attività e per l'inserimento del progetto nel contesto territoriale. Il progetto di FSL intende, infatti, coniugare il percorso formativo e le competenze del profilo dello studente con le caratteristiche del territorio, ma anche con l'apertura a opportunità lavorative all'estero;</a:t>
            </a:r>
          </a:p>
          <a:p>
            <a:pPr marL="0" indent="0" algn="just">
              <a:buNone/>
            </a:pPr>
            <a:r>
              <a:rPr lang="it-IT" sz="1700"/>
              <a:t>- Individuazione di attività che possano più facilmente essere inserite nel curricolo scolastico e siano idonee per il conseguimento delle competenze richieste, valorizzando anche attività già in atto, verificate e valutabili nell'ambito del progetto individuale</a:t>
            </a:r>
          </a:p>
          <a:p>
            <a:pPr marL="0" indent="0" algn="just">
              <a:buNone/>
            </a:pPr>
            <a:r>
              <a:rPr lang="it-IT" sz="1700"/>
              <a:t>Per una più attenta comprensione della progettualità FSL dei diversi indirizzi si rimanda alla pagina dedicata del sito della scuola </a:t>
            </a:r>
          </a:p>
        </p:txBody>
      </p:sp>
    </p:spTree>
    <p:extLst>
      <p:ext uri="{BB962C8B-B14F-4D97-AF65-F5344CB8AC3E}">
        <p14:creationId xmlns:p14="http://schemas.microsoft.com/office/powerpoint/2010/main" val="2512764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B545D71-EB6E-0C6E-EC30-8A7C9C1261B1}"/>
              </a:ext>
            </a:extLst>
          </p:cNvPr>
          <p:cNvSpPr>
            <a:spLocks noGrp="1"/>
          </p:cNvSpPr>
          <p:nvPr>
            <p:ph type="title"/>
          </p:nvPr>
        </p:nvSpPr>
        <p:spPr>
          <a:xfrm>
            <a:off x="838200" y="107029"/>
            <a:ext cx="10515600" cy="1077108"/>
          </a:xfrm>
          <a:solidFill>
            <a:schemeClr val="accent1">
              <a:lumMod val="40000"/>
              <a:lumOff val="60000"/>
            </a:schemeClr>
          </a:solidFill>
        </p:spPr>
        <p:txBody>
          <a:bodyPr>
            <a:normAutofit/>
          </a:bodyPr>
          <a:lstStyle/>
          <a:p>
            <a:pPr algn="ctr"/>
            <a:r>
              <a:rPr lang="it-IT">
                <a:ea typeface="Calibri Light"/>
                <a:cs typeface="Calibri Light"/>
              </a:rPr>
              <a:t>Didattica orientativa</a:t>
            </a:r>
            <a:br>
              <a:rPr lang="it-IT">
                <a:ea typeface="Calibri Light"/>
                <a:cs typeface="Calibri Light"/>
              </a:rPr>
            </a:br>
            <a:r>
              <a:rPr lang="it-IT" sz="1300" b="1" i="1">
                <a:ea typeface="+mj-lt"/>
                <a:cs typeface="+mj-lt"/>
              </a:rPr>
              <a:t>Linee guida per l’orientamento</a:t>
            </a:r>
            <a:endParaRPr lang="it-IT"/>
          </a:p>
          <a:p>
            <a:pPr algn="ctr"/>
            <a:r>
              <a:rPr lang="it-IT" sz="1300" b="1">
                <a:latin typeface="Calibri"/>
                <a:ea typeface="Calibri"/>
                <a:cs typeface="Calibri"/>
              </a:rPr>
              <a:t>Decreto del MIM prot. n. 328 del 22 dicembre 2022</a:t>
            </a:r>
            <a:endParaRPr lang="it-IT"/>
          </a:p>
        </p:txBody>
      </p:sp>
      <p:sp>
        <p:nvSpPr>
          <p:cNvPr id="3" name="Segnaposto contenuto 2">
            <a:extLst>
              <a:ext uri="{FF2B5EF4-FFF2-40B4-BE49-F238E27FC236}">
                <a16:creationId xmlns="" xmlns:a16="http://schemas.microsoft.com/office/drawing/2014/main" id="{833AE7D5-5A4E-8F85-E6E8-5FE6D2CBF65E}"/>
              </a:ext>
            </a:extLst>
          </p:cNvPr>
          <p:cNvSpPr>
            <a:spLocks noGrp="1"/>
          </p:cNvSpPr>
          <p:nvPr>
            <p:ph idx="1"/>
          </p:nvPr>
        </p:nvSpPr>
        <p:spPr>
          <a:xfrm>
            <a:off x="209320" y="1266940"/>
            <a:ext cx="11347270" cy="5591060"/>
          </a:xfrm>
        </p:spPr>
        <p:txBody>
          <a:bodyPr vert="horz" lIns="91440" tIns="45720" rIns="91440" bIns="45720" rtlCol="0" anchor="t">
            <a:noAutofit/>
          </a:bodyPr>
          <a:lstStyle/>
          <a:p>
            <a:pPr algn="just">
              <a:buNone/>
            </a:pPr>
            <a:r>
              <a:rPr lang="it-IT" sz="1800" b="1">
                <a:ea typeface="+mn-lt"/>
                <a:cs typeface="+mn-lt"/>
              </a:rPr>
              <a:t>La normativa:</a:t>
            </a:r>
          </a:p>
          <a:p>
            <a:pPr algn="just">
              <a:buNone/>
            </a:pPr>
            <a:r>
              <a:rPr lang="it-IT" sz="1800" b="1" u="sng">
                <a:ea typeface="+mn-lt"/>
                <a:cs typeface="+mn-lt"/>
              </a:rPr>
              <a:t>Linee Guida, punto 11.1</a:t>
            </a:r>
            <a:r>
              <a:rPr lang="it-IT" sz="1800">
                <a:ea typeface="+mn-lt"/>
                <a:cs typeface="+mn-lt"/>
              </a:rPr>
              <a:t> «L’orientamento è un processo non episodico, ma sistematico».</a:t>
            </a:r>
            <a:endParaRPr lang="it-IT" sz="1800">
              <a:ea typeface="Calibri"/>
              <a:cs typeface="Calibri"/>
            </a:endParaRPr>
          </a:p>
          <a:p>
            <a:pPr algn="just">
              <a:buNone/>
            </a:pPr>
            <a:r>
              <a:rPr lang="it-IT" sz="1800" b="1" u="sng">
                <a:ea typeface="+mn-lt"/>
                <a:cs typeface="+mn-lt"/>
              </a:rPr>
              <a:t>Linee Guida, punto 7.4</a:t>
            </a:r>
            <a:r>
              <a:rPr lang="it-IT" sz="1800">
                <a:ea typeface="+mn-lt"/>
                <a:cs typeface="+mn-lt"/>
              </a:rPr>
              <a:t> «I moduli di 30 ore non vanno intesi come il contenitore di una nuova disciplina o di una nuova attività educativa aggiuntiva e separata dalle altre. Sono invece uno strumento essenziale per aiutare gli studenti a fare sintesi unitaria, riflessiva e interdisciplinare della loro esperienza scolastica e formativa, in vista della costruzione in itinere del personale progetto di vita culturale e professionale, per sua natura sempre in evoluzione».</a:t>
            </a:r>
            <a:endParaRPr lang="it-IT" sz="1800">
              <a:ea typeface="Calibri"/>
              <a:cs typeface="Calibri"/>
            </a:endParaRPr>
          </a:p>
          <a:p>
            <a:pPr>
              <a:buNone/>
            </a:pPr>
            <a:r>
              <a:rPr lang="it-IT" sz="1800" b="1" u="sng">
                <a:ea typeface="+mn-lt"/>
                <a:cs typeface="+mn-lt"/>
              </a:rPr>
              <a:t>Linee Guida, punto 12.2</a:t>
            </a:r>
            <a:r>
              <a:rPr lang="it-IT" sz="1800">
                <a:ea typeface="+mn-lt"/>
                <a:cs typeface="+mn-lt"/>
              </a:rPr>
              <a:t> «Il PNRR consente l’attivazione di molti percorsi e interventi per promuovere l’orientamento nell’ambito di diverse linee di investimento di titolarità del Ministero dell’istruzione e del merito».</a:t>
            </a:r>
            <a:endParaRPr lang="it-IT" sz="1800">
              <a:ea typeface="Calibri"/>
              <a:cs typeface="Calibri"/>
            </a:endParaRPr>
          </a:p>
          <a:p>
            <a:pPr algn="ctr">
              <a:buNone/>
            </a:pPr>
            <a:r>
              <a:rPr lang="it-IT" sz="1800" b="1">
                <a:ea typeface="+mn-lt"/>
                <a:cs typeface="+mn-lt"/>
              </a:rPr>
              <a:t>MISSION DELL'I.I.S.S. GREPPI</a:t>
            </a:r>
            <a:endParaRPr lang="it-IT" sz="1800">
              <a:ea typeface="Calibri"/>
              <a:cs typeface="Calibri"/>
            </a:endParaRPr>
          </a:p>
          <a:p>
            <a:pPr>
              <a:buNone/>
            </a:pPr>
            <a:r>
              <a:rPr lang="it-IT" sz="1800">
                <a:ea typeface="+mn-lt"/>
                <a:cs typeface="+mn-lt"/>
              </a:rPr>
              <a:t>L'attività di didattica orientativa coinvolge tutti i docenti nelle loro attività di insegnamento durante le ore curricolari</a:t>
            </a:r>
            <a:endParaRPr lang="it-IT" sz="1800">
              <a:ea typeface="Calibri"/>
              <a:cs typeface="Calibri"/>
            </a:endParaRPr>
          </a:p>
          <a:p>
            <a:pPr>
              <a:buNone/>
            </a:pPr>
            <a:r>
              <a:rPr lang="it-IT" sz="1800">
                <a:ea typeface="+mn-lt"/>
                <a:cs typeface="+mn-lt"/>
              </a:rPr>
              <a:t>A tale didattica si affiancano durante l'anno attività specialistiche di orientamento che coinvolgono altri attori (Università, Camere di Commercio, Centri per l’impiego, Agenzie per il lavoro, ITS).</a:t>
            </a:r>
          </a:p>
          <a:p>
            <a:pPr>
              <a:buNone/>
            </a:pPr>
            <a:r>
              <a:rPr lang="it-IT" sz="1800">
                <a:ea typeface="Calibri"/>
                <a:cs typeface="Calibri"/>
              </a:rPr>
              <a:t>Ogni indirizzo di studi elabora  un Curriculum orientativo, approvato in sede dei singoli consigli di classe e deliberato dal Collegio Docenti.</a:t>
            </a:r>
          </a:p>
          <a:p>
            <a:pPr>
              <a:buNone/>
            </a:pPr>
            <a:r>
              <a:rPr lang="it-IT" sz="1800">
                <a:ea typeface="Calibri"/>
                <a:cs typeface="Calibri"/>
              </a:rPr>
              <a:t>L’Istituto vede, come da normativa, la presenza di un docente orientatore – che promuove attività di orientamento in uscita e coordina i tutor orientatori  designati per gruppi studenti.</a:t>
            </a:r>
          </a:p>
          <a:p>
            <a:pPr>
              <a:buNone/>
            </a:pPr>
            <a:endParaRPr lang="it-IT" sz="2000">
              <a:ea typeface="Calibri"/>
              <a:cs typeface="Calibri"/>
            </a:endParaRPr>
          </a:p>
          <a:p>
            <a:pPr>
              <a:buNone/>
            </a:pPr>
            <a:endParaRPr lang="it-IT" sz="2000">
              <a:ea typeface="Calibri"/>
              <a:cs typeface="Calibri"/>
            </a:endParaRPr>
          </a:p>
          <a:p>
            <a:pPr>
              <a:buNone/>
            </a:pPr>
            <a:endParaRPr lang="it-IT" sz="2000">
              <a:ea typeface="Calibri"/>
              <a:cs typeface="Calibri"/>
            </a:endParaRPr>
          </a:p>
          <a:p>
            <a:pPr>
              <a:buNone/>
            </a:pPr>
            <a:endParaRPr lang="it-IT" sz="2000">
              <a:ea typeface="Calibri"/>
              <a:cs typeface="Calibri"/>
            </a:endParaRPr>
          </a:p>
          <a:p>
            <a:pPr>
              <a:buNone/>
            </a:pPr>
            <a:endParaRPr lang="it-IT" sz="2000">
              <a:ea typeface="Calibri"/>
              <a:cs typeface="Calibri"/>
            </a:endParaRPr>
          </a:p>
        </p:txBody>
      </p:sp>
      <p:sp>
        <p:nvSpPr>
          <p:cNvPr id="4" name="CasellaDiTesto 3">
            <a:extLst>
              <a:ext uri="{FF2B5EF4-FFF2-40B4-BE49-F238E27FC236}">
                <a16:creationId xmlns="" xmlns:a16="http://schemas.microsoft.com/office/drawing/2014/main" id="{41EDFAC9-15C4-F13E-3C25-0FF0547372D0}"/>
              </a:ext>
            </a:extLst>
          </p:cNvPr>
          <p:cNvSpPr txBox="1"/>
          <p:nvPr/>
        </p:nvSpPr>
        <p:spPr>
          <a:xfrm>
            <a:off x="209320" y="6323682"/>
            <a:ext cx="9658635" cy="370527"/>
          </a:xfrm>
          <a:prstGeom prst="rect">
            <a:avLst/>
          </a:prstGeom>
          <a:solidFill>
            <a:schemeClr val="accent1">
              <a:lumMod val="40000"/>
              <a:lumOff val="60000"/>
            </a:schemeClr>
          </a:solidFill>
        </p:spPr>
        <p:txBody>
          <a:bodyPr wrap="square" rtlCol="0">
            <a:spAutoFit/>
          </a:bodyPr>
          <a:lstStyle/>
          <a:p>
            <a:r>
              <a:rPr lang="it-IT"/>
              <a:t>Per i curricula orientativi delle singole classi si rimanda al sito dell’Istituto nella sezione dedicata</a:t>
            </a:r>
          </a:p>
        </p:txBody>
      </p:sp>
    </p:spTree>
    <p:extLst>
      <p:ext uri="{BB962C8B-B14F-4D97-AF65-F5344CB8AC3E}">
        <p14:creationId xmlns:p14="http://schemas.microsoft.com/office/powerpoint/2010/main" val="540245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7F68BA6-D9DD-6F9A-D18D-D757EE45AAE8}"/>
              </a:ext>
            </a:extLst>
          </p:cNvPr>
          <p:cNvSpPr>
            <a:spLocks noGrp="1"/>
          </p:cNvSpPr>
          <p:nvPr>
            <p:ph type="title"/>
          </p:nvPr>
        </p:nvSpPr>
        <p:spPr>
          <a:xfrm>
            <a:off x="838200" y="78688"/>
            <a:ext cx="10515600" cy="516224"/>
          </a:xfrm>
          <a:solidFill>
            <a:schemeClr val="accent1">
              <a:lumMod val="40000"/>
              <a:lumOff val="60000"/>
            </a:schemeClr>
          </a:solidFill>
        </p:spPr>
        <p:txBody>
          <a:bodyPr>
            <a:normAutofit fontScale="90000"/>
          </a:bodyPr>
          <a:lstStyle/>
          <a:p>
            <a:r>
              <a:rPr lang="it-IT"/>
              <a:t>Sviluppo competenze STEM</a:t>
            </a:r>
          </a:p>
        </p:txBody>
      </p:sp>
      <p:sp>
        <p:nvSpPr>
          <p:cNvPr id="3" name="Segnaposto contenuto 2">
            <a:extLst>
              <a:ext uri="{FF2B5EF4-FFF2-40B4-BE49-F238E27FC236}">
                <a16:creationId xmlns="" xmlns:a16="http://schemas.microsoft.com/office/drawing/2014/main" id="{4E8DDA87-438D-BDB6-E56B-F0ECE7329280}"/>
              </a:ext>
            </a:extLst>
          </p:cNvPr>
          <p:cNvSpPr>
            <a:spLocks noGrp="1"/>
          </p:cNvSpPr>
          <p:nvPr>
            <p:ph idx="1"/>
          </p:nvPr>
        </p:nvSpPr>
        <p:spPr>
          <a:xfrm>
            <a:off x="97972" y="706391"/>
            <a:ext cx="11876314" cy="6072921"/>
          </a:xfrm>
        </p:spPr>
        <p:txBody>
          <a:bodyPr vert="horz" lIns="91440" tIns="45720" rIns="91440" bIns="45720" rtlCol="0" anchor="t">
            <a:noAutofit/>
          </a:bodyPr>
          <a:lstStyle/>
          <a:p>
            <a:pPr marL="0" indent="0" algn="just">
              <a:spcBef>
                <a:spcPts val="0"/>
              </a:spcBef>
              <a:buNone/>
            </a:pPr>
            <a:endParaRPr lang="it-IT" sz="1800" b="0" i="0" u="none" strike="noStrike" baseline="0">
              <a:solidFill>
                <a:srgbClr val="1E1E1C"/>
              </a:solidFill>
              <a:cs typeface="Times New Roman" panose="02020603050405020304" pitchFamily="18" charset="0"/>
            </a:endParaRPr>
          </a:p>
          <a:p>
            <a:pPr marL="0" indent="0" algn="just">
              <a:spcBef>
                <a:spcPts val="0"/>
              </a:spcBef>
              <a:buNone/>
            </a:pPr>
            <a:r>
              <a:rPr lang="it-IT" sz="1800" b="0" i="0" u="none" strike="noStrike" baseline="0" dirty="0">
                <a:solidFill>
                  <a:srgbClr val="1E1E1C"/>
                </a:solidFill>
                <a:cs typeface="Times New Roman"/>
              </a:rPr>
              <a:t>L’Istituto ha attivi da diversi anni progetti inerenti le discipline STEM volti ad ampliare competenze di </a:t>
            </a:r>
            <a:r>
              <a:rPr lang="it-IT" sz="1800" b="0" i="0" u="none" strike="noStrike" baseline="0" dirty="0" err="1">
                <a:solidFill>
                  <a:srgbClr val="1E1E1C"/>
                </a:solidFill>
                <a:cs typeface="Times New Roman"/>
              </a:rPr>
              <a:t>problem</a:t>
            </a:r>
            <a:r>
              <a:rPr lang="it-IT" sz="1800" b="0" i="0" u="none" strike="noStrike" baseline="0" dirty="0">
                <a:solidFill>
                  <a:srgbClr val="1E1E1C"/>
                </a:solidFill>
                <a:cs typeface="Times New Roman"/>
              </a:rPr>
              <a:t> solving, didattica collaborativa con particolare attenzione a questioni di natura applicativa e orientativa. L'istituto, visto l'interesse di studenti, docenti e famiglie, ma anche le criticità che si evidenziano nelle discipline scientifiche, ritiene necessario potenziare tali progetti.</a:t>
            </a:r>
            <a:endParaRPr lang="it-IT" sz="1800" b="0" i="0" u="none" strike="noStrike" baseline="0" dirty="0">
              <a:solidFill>
                <a:srgbClr val="1E1E1C"/>
              </a:solidFill>
              <a:ea typeface="Calibri"/>
              <a:cs typeface="Times New Roman"/>
            </a:endParaRPr>
          </a:p>
          <a:p>
            <a:pPr marL="0" indent="0" algn="just">
              <a:spcBef>
                <a:spcPts val="0"/>
              </a:spcBef>
              <a:buNone/>
            </a:pPr>
            <a:endParaRPr lang="it-IT" sz="1800" b="0" i="0" u="none" strike="noStrike" baseline="0">
              <a:solidFill>
                <a:srgbClr val="1E1E1C"/>
              </a:solidFill>
              <a:cs typeface="Times New Roman" panose="02020603050405020304" pitchFamily="18" charset="0"/>
            </a:endParaRPr>
          </a:p>
          <a:p>
            <a:pPr marL="0" indent="0" algn="just">
              <a:spcBef>
                <a:spcPts val="0"/>
              </a:spcBef>
              <a:buNone/>
            </a:pPr>
            <a:r>
              <a:rPr lang="it-IT" sz="1800" b="0" i="0" u="none" strike="noStrike" baseline="0" dirty="0">
                <a:solidFill>
                  <a:srgbClr val="1E1E1C"/>
                </a:solidFill>
                <a:cs typeface="Times New Roman"/>
              </a:rPr>
              <a:t>- Sportelli Help nelle discipline scientifiche (matematica, fisica, chimica, scienze naturali) e linguistiche;</a:t>
            </a:r>
            <a:endParaRPr lang="it-IT" sz="1800" b="0" i="0" u="none" strike="noStrike" baseline="0" dirty="0">
              <a:solidFill>
                <a:srgbClr val="1E1E1C"/>
              </a:solidFill>
              <a:ea typeface="Calibri"/>
              <a:cs typeface="Times New Roman"/>
            </a:endParaRPr>
          </a:p>
          <a:p>
            <a:pPr marL="0" indent="0" algn="just">
              <a:spcBef>
                <a:spcPts val="0"/>
              </a:spcBef>
              <a:buNone/>
            </a:pPr>
            <a:r>
              <a:rPr lang="it-IT" sz="1800" b="0" i="0" u="none" strike="noStrike" baseline="0" dirty="0">
                <a:solidFill>
                  <a:srgbClr val="1E1E1C"/>
                </a:solidFill>
                <a:cs typeface="Times New Roman"/>
              </a:rPr>
              <a:t>- Corsi Test ME 1</a:t>
            </a:r>
            <a:r>
              <a:rPr lang="it-IT" sz="1800" dirty="0">
                <a:solidFill>
                  <a:srgbClr val="1E1E1C"/>
                </a:solidFill>
                <a:cs typeface="Times New Roman"/>
              </a:rPr>
              <a:t>,</a:t>
            </a:r>
            <a:r>
              <a:rPr lang="it-IT" sz="1800" b="0" i="0" u="none" strike="noStrike" baseline="0" dirty="0">
                <a:solidFill>
                  <a:srgbClr val="1E1E1C"/>
                </a:solidFill>
                <a:cs typeface="Times New Roman"/>
              </a:rPr>
              <a:t> 2</a:t>
            </a:r>
            <a:r>
              <a:rPr lang="it-IT" sz="1800" dirty="0">
                <a:solidFill>
                  <a:srgbClr val="1E1E1C"/>
                </a:solidFill>
                <a:cs typeface="Times New Roman"/>
              </a:rPr>
              <a:t>,</a:t>
            </a:r>
            <a:r>
              <a:rPr lang="it-IT" sz="1800" b="0" i="0" u="none" strike="noStrike" baseline="0" dirty="0">
                <a:solidFill>
                  <a:srgbClr val="1E1E1C"/>
                </a:solidFill>
                <a:cs typeface="Times New Roman"/>
              </a:rPr>
              <a:t> 3</a:t>
            </a:r>
            <a:r>
              <a:rPr lang="it-IT" sz="1800" dirty="0">
                <a:solidFill>
                  <a:srgbClr val="1E1E1C"/>
                </a:solidFill>
                <a:cs typeface="Times New Roman"/>
              </a:rPr>
              <a:t>,</a:t>
            </a:r>
            <a:r>
              <a:rPr lang="it-IT" sz="1800" b="0" i="0" u="none" strike="noStrike" baseline="0" dirty="0">
                <a:solidFill>
                  <a:srgbClr val="1E1E1C"/>
                </a:solidFill>
                <a:cs typeface="Times New Roman"/>
              </a:rPr>
              <a:t> 4, 5 in preparazione ai test di ingresso alle facoltà scientifiche;</a:t>
            </a:r>
            <a:endParaRPr lang="it-IT" sz="1800" b="0" i="0" u="none" strike="noStrike" baseline="0">
              <a:solidFill>
                <a:srgbClr val="1E1E1C"/>
              </a:solidFill>
              <a:ea typeface="Calibri"/>
              <a:cs typeface="Times New Roman"/>
            </a:endParaRPr>
          </a:p>
          <a:p>
            <a:pPr marL="0" indent="0" algn="just">
              <a:spcBef>
                <a:spcPts val="0"/>
              </a:spcBef>
              <a:buNone/>
            </a:pPr>
            <a:r>
              <a:rPr lang="it-IT" sz="1800" b="0" i="0" u="none" strike="noStrike" baseline="0" dirty="0">
                <a:solidFill>
                  <a:srgbClr val="1E1E1C"/>
                </a:solidFill>
                <a:cs typeface="Times New Roman"/>
              </a:rPr>
              <a:t>- Partecipazione ai giochi della chimica;</a:t>
            </a:r>
            <a:endParaRPr lang="it-IT" sz="1800" b="0" i="0" u="none" strike="noStrike" baseline="0" dirty="0">
              <a:solidFill>
                <a:srgbClr val="1E1E1C"/>
              </a:solidFill>
              <a:ea typeface="Calibri"/>
              <a:cs typeface="Times New Roman"/>
            </a:endParaRPr>
          </a:p>
          <a:p>
            <a:pPr marL="0" indent="0" algn="just">
              <a:spcBef>
                <a:spcPts val="0"/>
              </a:spcBef>
              <a:buNone/>
            </a:pPr>
            <a:r>
              <a:rPr lang="it-IT" sz="1800" b="0" i="0" u="none" strike="noStrike" baseline="0" dirty="0">
                <a:solidFill>
                  <a:srgbClr val="1E1E1C"/>
                </a:solidFill>
                <a:cs typeface="Times New Roman"/>
              </a:rPr>
              <a:t>- Partecipazione alle olimpiadi delle lingue straniere;</a:t>
            </a:r>
            <a:endParaRPr lang="it-IT" sz="1800" b="0" i="0" u="none" strike="noStrike" baseline="0" dirty="0">
              <a:solidFill>
                <a:srgbClr val="1E1E1C"/>
              </a:solidFill>
              <a:ea typeface="Calibri"/>
              <a:cs typeface="Times New Roman"/>
            </a:endParaRPr>
          </a:p>
          <a:p>
            <a:pPr marL="0" indent="0" algn="just">
              <a:spcBef>
                <a:spcPts val="0"/>
              </a:spcBef>
              <a:buNone/>
            </a:pPr>
            <a:r>
              <a:rPr lang="it-IT" sz="1800" b="0" i="0" u="none" strike="noStrike" baseline="0" dirty="0">
                <a:solidFill>
                  <a:srgbClr val="1E1E1C"/>
                </a:solidFill>
                <a:cs typeface="Times New Roman"/>
              </a:rPr>
              <a:t>- Progetti di indirizzo in area informatica, chimica e linguistica;</a:t>
            </a:r>
            <a:endParaRPr lang="it-IT" sz="1800" b="0" i="0" u="none" strike="noStrike" baseline="0" dirty="0">
              <a:solidFill>
                <a:srgbClr val="1E1E1C"/>
              </a:solidFill>
              <a:ea typeface="Calibri"/>
              <a:cs typeface="Times New Roman"/>
            </a:endParaRPr>
          </a:p>
          <a:p>
            <a:pPr marL="0" indent="0" algn="just">
              <a:spcBef>
                <a:spcPts val="0"/>
              </a:spcBef>
              <a:buNone/>
            </a:pPr>
            <a:r>
              <a:rPr lang="it-IT" sz="1800" b="0" i="0" u="none" strike="noStrike" baseline="0" dirty="0">
                <a:solidFill>
                  <a:srgbClr val="1E1E1C"/>
                </a:solidFill>
                <a:cs typeface="Times New Roman"/>
              </a:rPr>
              <a:t>- Partecipazione alle Olimpiadi delle Neuroscienze; </a:t>
            </a:r>
            <a:endParaRPr lang="it-IT" sz="1800" b="0" i="0" u="none" strike="noStrike" baseline="0" dirty="0">
              <a:solidFill>
                <a:srgbClr val="1E1E1C"/>
              </a:solidFill>
              <a:ea typeface="Calibri"/>
              <a:cs typeface="Times New Roman"/>
            </a:endParaRPr>
          </a:p>
          <a:p>
            <a:pPr marL="0" indent="0" algn="just">
              <a:spcBef>
                <a:spcPts val="0"/>
              </a:spcBef>
              <a:buNone/>
            </a:pPr>
            <a:r>
              <a:rPr lang="it-IT" sz="1800" b="0" i="0" u="none" strike="noStrike" baseline="0" dirty="0">
                <a:solidFill>
                  <a:srgbClr val="1E1E1C"/>
                </a:solidFill>
                <a:cs typeface="Times New Roman"/>
              </a:rPr>
              <a:t>- Progetto radon e polvere sottili;</a:t>
            </a:r>
            <a:endParaRPr lang="it-IT" sz="1800" b="0" i="0" u="none" strike="noStrike" baseline="0" dirty="0">
              <a:solidFill>
                <a:srgbClr val="1E1E1C"/>
              </a:solidFill>
              <a:ea typeface="Calibri"/>
              <a:cs typeface="Times New Roman"/>
            </a:endParaRPr>
          </a:p>
          <a:p>
            <a:pPr marL="0" indent="0" algn="just">
              <a:spcBef>
                <a:spcPts val="0"/>
              </a:spcBef>
              <a:buNone/>
            </a:pPr>
            <a:r>
              <a:rPr lang="it-IT" sz="1800" b="0" i="0" u="none" strike="noStrike" baseline="0" dirty="0">
                <a:solidFill>
                  <a:srgbClr val="1E1E1C"/>
                </a:solidFill>
                <a:cs typeface="Times New Roman"/>
              </a:rPr>
              <a:t>- Partecipazione degli studenti a conferenze di ambito scientifico;</a:t>
            </a:r>
            <a:endParaRPr lang="it-IT" sz="1800" b="0" i="0" u="none" strike="noStrike" baseline="0" dirty="0">
              <a:solidFill>
                <a:srgbClr val="1E1E1C"/>
              </a:solidFill>
              <a:ea typeface="Calibri"/>
              <a:cs typeface="Times New Roman"/>
            </a:endParaRPr>
          </a:p>
          <a:p>
            <a:pPr marL="0" indent="0" algn="just">
              <a:spcBef>
                <a:spcPts val="0"/>
              </a:spcBef>
              <a:buNone/>
            </a:pPr>
            <a:r>
              <a:rPr lang="it-IT" sz="1800" b="0" i="0" u="none" strike="noStrike" baseline="0" dirty="0">
                <a:solidFill>
                  <a:srgbClr val="1E1E1C"/>
                </a:solidFill>
                <a:cs typeface="Times New Roman"/>
              </a:rPr>
              <a:t>- Corsi di formazione di lingua 2 per docenti;</a:t>
            </a:r>
            <a:endParaRPr lang="it-IT" sz="1800" b="0" i="0" u="none" strike="noStrike" baseline="0" dirty="0">
              <a:solidFill>
                <a:srgbClr val="1E1E1C"/>
              </a:solidFill>
              <a:ea typeface="Calibri"/>
              <a:cs typeface="Times New Roman"/>
            </a:endParaRPr>
          </a:p>
          <a:p>
            <a:pPr marL="0" indent="0" algn="just">
              <a:spcBef>
                <a:spcPts val="0"/>
              </a:spcBef>
              <a:buNone/>
            </a:pPr>
            <a:endParaRPr lang="it-IT" sz="1800" b="1" i="0" u="none" strike="noStrike" baseline="0">
              <a:solidFill>
                <a:srgbClr val="5A5A5A"/>
              </a:solidFill>
              <a:cs typeface="Times New Roman" panose="02020603050405020304" pitchFamily="18" charset="0"/>
            </a:endParaRPr>
          </a:p>
          <a:p>
            <a:pPr marL="0" indent="0" algn="just">
              <a:spcBef>
                <a:spcPts val="0"/>
              </a:spcBef>
              <a:buNone/>
            </a:pPr>
            <a:r>
              <a:rPr lang="it-IT" sz="1800" b="1" i="0" u="none" strike="noStrike" baseline="0" dirty="0">
                <a:cs typeface="Times New Roman"/>
              </a:rPr>
              <a:t>Metodologie specifiche per l'insegnamento e un apprendimento integrato delle discipline STEM</a:t>
            </a:r>
            <a:endParaRPr lang="it-IT" sz="1800" b="1" i="0" u="none" strike="noStrike" baseline="0" dirty="0">
              <a:ea typeface="Calibri"/>
              <a:cs typeface="Times New Roman"/>
            </a:endParaRPr>
          </a:p>
          <a:p>
            <a:pPr marL="0" indent="0" algn="just">
              <a:spcBef>
                <a:spcPts val="0"/>
              </a:spcBef>
              <a:buNone/>
            </a:pPr>
            <a:r>
              <a:rPr lang="it-IT" sz="1800" dirty="0">
                <a:solidFill>
                  <a:srgbClr val="1E1E1C"/>
                </a:solidFill>
                <a:cs typeface="Times New Roman"/>
              </a:rPr>
              <a:t>- </a:t>
            </a:r>
            <a:r>
              <a:rPr lang="it-IT" sz="1800" b="0" i="0" u="none" strike="noStrike" baseline="0" dirty="0">
                <a:solidFill>
                  <a:srgbClr val="1E1E1C"/>
                </a:solidFill>
                <a:cs typeface="Times New Roman"/>
              </a:rPr>
              <a:t>Promuovere la realizzazione di attività pratiche e di laboratorio</a:t>
            </a:r>
            <a:endParaRPr lang="it-IT" sz="1800" b="0" i="0" u="none" strike="noStrike" baseline="0" dirty="0">
              <a:solidFill>
                <a:srgbClr val="1E1E1C"/>
              </a:solidFill>
              <a:ea typeface="Calibri"/>
              <a:cs typeface="Times New Roman"/>
            </a:endParaRPr>
          </a:p>
          <a:p>
            <a:pPr marL="0" indent="0" algn="just">
              <a:spcBef>
                <a:spcPts val="0"/>
              </a:spcBef>
              <a:buNone/>
            </a:pPr>
            <a:r>
              <a:rPr lang="it-IT" sz="1800" dirty="0">
                <a:solidFill>
                  <a:srgbClr val="1E1E1C"/>
                </a:solidFill>
                <a:cs typeface="Times New Roman"/>
              </a:rPr>
              <a:t>- </a:t>
            </a:r>
            <a:r>
              <a:rPr lang="it-IT" sz="1800" b="0" i="0" u="none" strike="noStrike" baseline="0" dirty="0">
                <a:solidFill>
                  <a:srgbClr val="1E1E1C"/>
                </a:solidFill>
                <a:cs typeface="Times New Roman"/>
              </a:rPr>
              <a:t>Utilizzare metodologie attive e collaborative</a:t>
            </a:r>
            <a:endParaRPr lang="it-IT" sz="1800" b="0" i="0" u="none" strike="noStrike" baseline="0" dirty="0">
              <a:solidFill>
                <a:srgbClr val="1E1E1C"/>
              </a:solidFill>
              <a:ea typeface="Calibri"/>
              <a:cs typeface="Times New Roman"/>
            </a:endParaRPr>
          </a:p>
          <a:p>
            <a:pPr marL="0" indent="0" algn="just">
              <a:spcBef>
                <a:spcPts val="0"/>
              </a:spcBef>
              <a:buNone/>
            </a:pPr>
            <a:r>
              <a:rPr lang="it-IT" sz="1800" dirty="0">
                <a:solidFill>
                  <a:srgbClr val="1E1E1C"/>
                </a:solidFill>
                <a:cs typeface="Times New Roman"/>
              </a:rPr>
              <a:t>- </a:t>
            </a:r>
            <a:r>
              <a:rPr lang="it-IT" sz="1800" b="0" i="0" u="none" strike="noStrike" baseline="0" dirty="0">
                <a:solidFill>
                  <a:srgbClr val="1E1E1C"/>
                </a:solidFill>
                <a:cs typeface="Times New Roman"/>
              </a:rPr>
              <a:t>Favorire la costruzione di conoscenze attraverso l'utilizzo di strumenti tecnologici e informatici</a:t>
            </a:r>
            <a:endParaRPr lang="it-IT" sz="1800" b="0" i="0" u="none" strike="noStrike" baseline="0" dirty="0">
              <a:solidFill>
                <a:srgbClr val="1E1E1C"/>
              </a:solidFill>
              <a:ea typeface="Calibri"/>
              <a:cs typeface="Times New Roman"/>
            </a:endParaRPr>
          </a:p>
          <a:p>
            <a:pPr marL="0" indent="0" algn="just">
              <a:spcBef>
                <a:spcPts val="0"/>
              </a:spcBef>
              <a:buNone/>
            </a:pPr>
            <a:r>
              <a:rPr lang="it-IT" sz="1800" b="0" i="0" u="none" strike="noStrike" baseline="0" dirty="0">
                <a:solidFill>
                  <a:srgbClr val="1E1E1C"/>
                </a:solidFill>
                <a:cs typeface="Times New Roman"/>
              </a:rPr>
              <a:t>- Promuovere attività che affrontino questioni e problemi di natura applicativa</a:t>
            </a:r>
            <a:endParaRPr lang="it-IT" sz="1800" b="0" i="0" u="none" strike="noStrike" baseline="0" dirty="0">
              <a:solidFill>
                <a:srgbClr val="1E1E1C"/>
              </a:solidFill>
              <a:ea typeface="Calibri"/>
              <a:cs typeface="Times New Roman"/>
            </a:endParaRPr>
          </a:p>
          <a:p>
            <a:pPr marL="0" indent="0" algn="just">
              <a:spcBef>
                <a:spcPts val="0"/>
              </a:spcBef>
              <a:buNone/>
            </a:pPr>
            <a:r>
              <a:rPr lang="it-IT" sz="1800" dirty="0">
                <a:solidFill>
                  <a:srgbClr val="1E1E1C"/>
                </a:solidFill>
                <a:cs typeface="Times New Roman"/>
              </a:rPr>
              <a:t>- </a:t>
            </a:r>
            <a:r>
              <a:rPr lang="it-IT" sz="1800" b="0" i="0" u="none" strike="noStrike" baseline="0" dirty="0">
                <a:solidFill>
                  <a:srgbClr val="1E1E1C"/>
                </a:solidFill>
                <a:cs typeface="Times New Roman"/>
              </a:rPr>
              <a:t>Utilizzare metodologie didattiche per un apprendimento di tipo induttivo</a:t>
            </a:r>
            <a:endParaRPr lang="it-IT" sz="1800" b="0" i="0" u="none" strike="noStrike" baseline="0" dirty="0">
              <a:solidFill>
                <a:srgbClr val="1E1E1C"/>
              </a:solidFill>
              <a:ea typeface="Calibri"/>
              <a:cs typeface="Times New Roman"/>
            </a:endParaRPr>
          </a:p>
          <a:p>
            <a:pPr marL="0" indent="0" algn="just">
              <a:spcBef>
                <a:spcPts val="0"/>
              </a:spcBef>
              <a:buNone/>
            </a:pPr>
            <a:r>
              <a:rPr lang="it-IT" sz="1800" dirty="0">
                <a:solidFill>
                  <a:srgbClr val="1E1E1C"/>
                </a:solidFill>
                <a:cs typeface="Times New Roman"/>
              </a:rPr>
              <a:t>- </a:t>
            </a:r>
            <a:r>
              <a:rPr lang="it-IT" sz="1800" b="0" i="0" u="none" strike="noStrike" baseline="0" dirty="0">
                <a:solidFill>
                  <a:srgbClr val="1E1E1C"/>
                </a:solidFill>
                <a:cs typeface="Times New Roman"/>
              </a:rPr>
              <a:t>Realizzare attività di </a:t>
            </a:r>
            <a:r>
              <a:rPr lang="it-IT" sz="1800" dirty="0">
                <a:solidFill>
                  <a:srgbClr val="1E1E1C"/>
                </a:solidFill>
                <a:cs typeface="Times New Roman"/>
              </a:rPr>
              <a:t>FSL </a:t>
            </a:r>
            <a:r>
              <a:rPr lang="it-IT" sz="1800" b="0" i="0" u="none" strike="noStrike" baseline="0" dirty="0">
                <a:solidFill>
                  <a:srgbClr val="1E1E1C"/>
                </a:solidFill>
                <a:cs typeface="Times New Roman"/>
              </a:rPr>
              <a:t>e ORIENTAMENTO nell'ambito STEM</a:t>
            </a:r>
            <a:endParaRPr lang="it-IT" sz="1800" dirty="0">
              <a:cs typeface="Times New Roman"/>
            </a:endParaRPr>
          </a:p>
        </p:txBody>
      </p:sp>
    </p:spTree>
    <p:extLst>
      <p:ext uri="{BB962C8B-B14F-4D97-AF65-F5344CB8AC3E}">
        <p14:creationId xmlns:p14="http://schemas.microsoft.com/office/powerpoint/2010/main" val="1737492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30391EA-BC49-411E-A80C-E296AAD75FA3}"/>
              </a:ext>
            </a:extLst>
          </p:cNvPr>
          <p:cNvSpPr>
            <a:spLocks noGrp="1"/>
          </p:cNvSpPr>
          <p:nvPr>
            <p:ph type="title"/>
          </p:nvPr>
        </p:nvSpPr>
        <p:spPr>
          <a:xfrm>
            <a:off x="838200" y="179594"/>
            <a:ext cx="10515600" cy="668545"/>
          </a:xfrm>
          <a:solidFill>
            <a:schemeClr val="accent1">
              <a:lumMod val="40000"/>
              <a:lumOff val="60000"/>
            </a:schemeClr>
          </a:solidFill>
        </p:spPr>
        <p:txBody>
          <a:bodyPr>
            <a:normAutofit fontScale="90000"/>
          </a:bodyPr>
          <a:lstStyle/>
          <a:p>
            <a:pPr algn="ctr"/>
            <a:r>
              <a:rPr lang="it-IT"/>
              <a:t>Pratiche di inclusione</a:t>
            </a:r>
          </a:p>
        </p:txBody>
      </p:sp>
      <p:sp>
        <p:nvSpPr>
          <p:cNvPr id="3" name="Segnaposto contenuto 2">
            <a:extLst>
              <a:ext uri="{FF2B5EF4-FFF2-40B4-BE49-F238E27FC236}">
                <a16:creationId xmlns="" xmlns:a16="http://schemas.microsoft.com/office/drawing/2014/main" id="{AA068933-14AE-4152-8BF8-D97456B814C1}"/>
              </a:ext>
            </a:extLst>
          </p:cNvPr>
          <p:cNvSpPr>
            <a:spLocks noGrp="1"/>
          </p:cNvSpPr>
          <p:nvPr>
            <p:ph idx="1"/>
          </p:nvPr>
        </p:nvSpPr>
        <p:spPr>
          <a:xfrm>
            <a:off x="838200" y="1060174"/>
            <a:ext cx="10515600" cy="5428090"/>
          </a:xfrm>
        </p:spPr>
        <p:txBody>
          <a:bodyPr>
            <a:noAutofit/>
          </a:bodyPr>
          <a:lstStyle/>
          <a:p>
            <a:pPr marL="0" indent="0" algn="just">
              <a:buNone/>
            </a:pPr>
            <a:r>
              <a:rPr lang="it-IT" sz="2000"/>
              <a:t>La scuola realizza attività per </a:t>
            </a:r>
            <a:r>
              <a:rPr lang="it-IT" sz="2000" b="1"/>
              <a:t>favorire l'inclusione degli studenti con disabilità e con bisogni educativi speciali nel gruppo dei pari</a:t>
            </a:r>
            <a:r>
              <a:rPr lang="it-IT" sz="2000"/>
              <a:t>. Gli insegnanti curricolari e di sostegno utilizzano metodologie che favoriscono una didattica inclusiva, come dimostrato dai PEI e dai PDP che vedono coinvolti la famiglia e tutti i docenti. Tali piani sono aggiornati grazie all'intervento attento dei docenti di sostegno e dei rispettivi consigli di classe. Nel  tempo è stata attuata una revisione delle procedure che presiedono la definizione dei PEI e dei PDP allo scopo di precisare ruolo e compiti della famiglia, degli specialisti, della scuola, ai fini di una più efficace finalizzazione delle azioni di ciascun soggetto. </a:t>
            </a:r>
          </a:p>
          <a:p>
            <a:pPr marL="0" indent="0" algn="just">
              <a:buNone/>
            </a:pPr>
            <a:r>
              <a:rPr lang="it-IT" sz="2000"/>
              <a:t>La scuola realizza attività di accoglienza e supporto per gli studenti stranieri anche da poco in Italia, pur se tale situazione non è un'emergenza per noi. L'aggiornamento del Piano Annuale per l'Inclusione costituisce occasione di monitoraggio e verifica del raggiungimento degli obiettivi prefissati e di introduzione di nuove azioni di miglioramento (vedi P.I. di Istituto). </a:t>
            </a:r>
          </a:p>
          <a:p>
            <a:pPr marL="0" indent="0" algn="just">
              <a:buNone/>
            </a:pPr>
            <a:r>
              <a:rPr lang="it-IT" sz="2000"/>
              <a:t>La scuola ha progressivamente incrementato percorsi personalizzati per studenti con disagi particolari per i quali vengono attivati dei PDP, secondo la logica di inclusione dell'attenzione agli alunni BES. </a:t>
            </a:r>
          </a:p>
          <a:p>
            <a:pPr marL="0" indent="0" algn="just">
              <a:buNone/>
            </a:pPr>
            <a:r>
              <a:rPr lang="it-IT" sz="2000"/>
              <a:t>Nel corso degli anni si è passati dalla fase di revisione dei PDP alla fase di monitoraggio delle azioni anche con una maggiore condivisione con le famiglie, registrando una significativa diminuzione della conflittualità scuola - famiglia. Attualmente è in fase di implementazione una nuova procedura telematica per la condivisione dei Piani con la Famiglia, gli Specialisti, gli Enti locali.</a:t>
            </a:r>
          </a:p>
        </p:txBody>
      </p:sp>
    </p:spTree>
    <p:extLst>
      <p:ext uri="{BB962C8B-B14F-4D97-AF65-F5344CB8AC3E}">
        <p14:creationId xmlns:p14="http://schemas.microsoft.com/office/powerpoint/2010/main" val="104962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A68E94D-078E-4327-B5BB-5ABBAF663BEE}"/>
              </a:ext>
            </a:extLst>
          </p:cNvPr>
          <p:cNvSpPr>
            <a:spLocks noGrp="1"/>
          </p:cNvSpPr>
          <p:nvPr>
            <p:ph type="title"/>
          </p:nvPr>
        </p:nvSpPr>
        <p:spPr>
          <a:xfrm>
            <a:off x="838200" y="192847"/>
            <a:ext cx="10515600" cy="602284"/>
          </a:xfrm>
          <a:solidFill>
            <a:schemeClr val="accent1">
              <a:lumMod val="40000"/>
              <a:lumOff val="60000"/>
            </a:schemeClr>
          </a:solidFill>
        </p:spPr>
        <p:txBody>
          <a:bodyPr>
            <a:normAutofit fontScale="90000"/>
          </a:bodyPr>
          <a:lstStyle/>
          <a:p>
            <a:pPr algn="ctr"/>
            <a:r>
              <a:rPr lang="it-IT"/>
              <a:t>Criteri di valutazione</a:t>
            </a:r>
          </a:p>
        </p:txBody>
      </p:sp>
      <p:sp>
        <p:nvSpPr>
          <p:cNvPr id="3" name="Segnaposto contenuto 2">
            <a:extLst>
              <a:ext uri="{FF2B5EF4-FFF2-40B4-BE49-F238E27FC236}">
                <a16:creationId xmlns="" xmlns:a16="http://schemas.microsoft.com/office/drawing/2014/main" id="{6A8D1985-2A55-4095-BFCC-858CC2656DB4}"/>
              </a:ext>
            </a:extLst>
          </p:cNvPr>
          <p:cNvSpPr>
            <a:spLocks noGrp="1"/>
          </p:cNvSpPr>
          <p:nvPr>
            <p:ph idx="1"/>
          </p:nvPr>
        </p:nvSpPr>
        <p:spPr>
          <a:xfrm>
            <a:off x="225083" y="942535"/>
            <a:ext cx="11701874" cy="5722618"/>
          </a:xfrm>
        </p:spPr>
        <p:txBody>
          <a:bodyPr>
            <a:noAutofit/>
          </a:bodyPr>
          <a:lstStyle/>
          <a:p>
            <a:pPr algn="just">
              <a:spcBef>
                <a:spcPts val="0"/>
              </a:spcBef>
            </a:pPr>
            <a:r>
              <a:rPr lang="it-IT" sz="1450" b="1" dirty="0"/>
              <a:t>Criteri di valutazione comuni:</a:t>
            </a:r>
          </a:p>
          <a:p>
            <a:pPr marL="0" indent="0" algn="just">
              <a:spcBef>
                <a:spcPts val="0"/>
              </a:spcBef>
              <a:buNone/>
            </a:pPr>
            <a:r>
              <a:rPr lang="it-IT" sz="1450" b="1" dirty="0"/>
              <a:t>L’attribuzione dei voti alle prove/prestazioni è azione non meccanica</a:t>
            </a:r>
            <a:r>
              <a:rPr lang="it-IT" sz="1450" dirty="0"/>
              <a:t>, non segue un ordine puramente quantitativo, ma sia nella valutazione in itinere che nella valutazione finale assume il dato numerico alla luce di un </a:t>
            </a:r>
            <a:r>
              <a:rPr lang="it-IT" sz="1450" b="1" dirty="0"/>
              <a:t>criterio pedagogico (gradualità degli obiettivi delle discipline, miglioramento progressivo dello studente) </a:t>
            </a:r>
            <a:r>
              <a:rPr lang="it-IT" sz="1450" dirty="0"/>
              <a:t>e si definisce dentro l’agire didattico, cioè nella relazione triangolare tra docente, disciplina e studente e nel confronto tra docenti nei consigli di materia e in ultimo nei consigli di classe.  </a:t>
            </a:r>
            <a:r>
              <a:rPr lang="it-IT" sz="1450" b="1" dirty="0"/>
              <a:t>Le tre voci di riferimento per la valutazione sono conoscenze, abilità competenze e sempre più l’azione didattica si sta definendo a partire dalla centralità delle competenze</a:t>
            </a:r>
            <a:r>
              <a:rPr lang="it-IT" sz="1450" dirty="0"/>
              <a:t>. La comunicazione agli studenti e ai genitori dell’esito delle valutazioni avviene di norma mediante il registro elettronico. Gli studenti ricevono dai docenti le dovute spiegazioni, i genitori possono incontrare i docenti negli spazi settimanali per i colloqui.</a:t>
            </a:r>
          </a:p>
          <a:p>
            <a:pPr marL="0" indent="0" algn="just">
              <a:spcBef>
                <a:spcPts val="0"/>
              </a:spcBef>
              <a:buNone/>
            </a:pPr>
            <a:endParaRPr lang="it-IT" sz="1450" dirty="0"/>
          </a:p>
          <a:p>
            <a:pPr algn="just">
              <a:spcBef>
                <a:spcPts val="0"/>
              </a:spcBef>
            </a:pPr>
            <a:r>
              <a:rPr lang="it-IT" sz="1450" b="1" dirty="0"/>
              <a:t>Criteri di valutazione del comportamento:</a:t>
            </a:r>
          </a:p>
          <a:p>
            <a:pPr marL="0" indent="0" algn="just">
              <a:spcBef>
                <a:spcPts val="0"/>
              </a:spcBef>
              <a:buNone/>
            </a:pPr>
            <a:r>
              <a:rPr lang="it-IT" sz="1450" dirty="0"/>
              <a:t>Per la valutazione dei comportamenti (voto di condotta) l’Istituto, nel rispetto della normativa vigente sulle assenze, sull’attribuzione delle note, indica ai consigli di classe i criteri valutando impegno, partecipazione e rispetto delle regole; solo gravi motivi portano ad assegnare un voto inferiore a 6/10</a:t>
            </a:r>
          </a:p>
          <a:p>
            <a:pPr marL="0" indent="0" algn="just">
              <a:spcBef>
                <a:spcPts val="0"/>
              </a:spcBef>
              <a:buNone/>
            </a:pPr>
            <a:endParaRPr lang="it-IT" sz="1450" dirty="0"/>
          </a:p>
          <a:p>
            <a:pPr algn="just">
              <a:spcBef>
                <a:spcPts val="0"/>
              </a:spcBef>
            </a:pPr>
            <a:r>
              <a:rPr lang="it-IT" sz="1450" b="1" dirty="0"/>
              <a:t>Criteri per l’ammissione/non ammissione alla classe successiva:</a:t>
            </a:r>
          </a:p>
          <a:p>
            <a:pPr marL="0" indent="0" algn="just">
              <a:spcBef>
                <a:spcPts val="0"/>
              </a:spcBef>
              <a:buNone/>
            </a:pPr>
            <a:r>
              <a:rPr lang="it-IT" sz="1450" dirty="0"/>
              <a:t>La promozione o non promozione è definita in relazione alla quantità di insufficienze, alla loro persistenza negli anni e al loro peso nel percorso dello studente. Infatti, nel biennio si punta maggiormente su competenze di base, mentre nel triennio diventano decisive le competenze professionalizzanti. Conseguentemente, i consigli di classe operano per distinguere i tipi di lacune, con questo criterio vengono attribuiti i debiti (normalmente due debiti al massimo, per consentire allo studente un effettivo recupero</a:t>
            </a:r>
            <a:r>
              <a:rPr lang="it-IT" sz="1450"/>
              <a:t>). </a:t>
            </a:r>
            <a:r>
              <a:rPr lang="it-IT" sz="1450" smtClean="0"/>
              <a:t>I </a:t>
            </a:r>
            <a:r>
              <a:rPr lang="it-IT" sz="1450" dirty="0"/>
              <a:t>supporti offerti in itinere per il successo formativo sono prevalentemente: corsi per recuperare i debiti, sportelli help, affiancamenti di docenti potenziatori nelle classi, forme di studio tra pari.</a:t>
            </a:r>
          </a:p>
          <a:p>
            <a:pPr marL="0" indent="0" algn="just">
              <a:spcBef>
                <a:spcPts val="0"/>
              </a:spcBef>
              <a:buNone/>
            </a:pPr>
            <a:endParaRPr lang="it-IT" sz="1450" dirty="0"/>
          </a:p>
          <a:p>
            <a:pPr algn="just">
              <a:spcBef>
                <a:spcPts val="0"/>
              </a:spcBef>
            </a:pPr>
            <a:r>
              <a:rPr lang="it-IT" sz="1450" b="1" dirty="0"/>
              <a:t>Criteri per l’ammissione/non ammissione all’esame di Stato:</a:t>
            </a:r>
          </a:p>
          <a:p>
            <a:pPr marL="0" indent="0" algn="just">
              <a:spcBef>
                <a:spcPts val="0"/>
              </a:spcBef>
              <a:buNone/>
            </a:pPr>
            <a:r>
              <a:rPr lang="it-IT" sz="1450" dirty="0"/>
              <a:t>I criteri adottati dalla scuola sono quelli definiti dal D.M. 62/2017 e dalle successive c.m.</a:t>
            </a:r>
          </a:p>
          <a:p>
            <a:pPr marL="0" indent="0" algn="just">
              <a:spcBef>
                <a:spcPts val="0"/>
              </a:spcBef>
              <a:buNone/>
            </a:pPr>
            <a:endParaRPr lang="it-IT" sz="1450" dirty="0"/>
          </a:p>
          <a:p>
            <a:pPr algn="just">
              <a:spcBef>
                <a:spcPts val="0"/>
              </a:spcBef>
            </a:pPr>
            <a:r>
              <a:rPr lang="it-IT" sz="1450" b="1" dirty="0"/>
              <a:t>Criteri per l’attribuzione del credito scolastico:</a:t>
            </a:r>
          </a:p>
          <a:p>
            <a:pPr marL="0" indent="0" algn="just">
              <a:spcBef>
                <a:spcPts val="0"/>
              </a:spcBef>
              <a:buNone/>
            </a:pPr>
            <a:r>
              <a:rPr lang="it-IT" sz="1450" dirty="0"/>
              <a:t>Al triennio i crediti scolastici vengono attribuiti secondo le nuove tabelle ministeriali allegate al D.M. 62/2017, tenendo conto anche di quanto previsto dalla legge n. 150 del 1 ottobre 2024 . L’Istituto ha regolamentato la definizione del punto, all’interno della banda definita dalla media scolastica secondo i deliberati dal Collegio Docenti. </a:t>
            </a:r>
          </a:p>
        </p:txBody>
      </p:sp>
    </p:spTree>
    <p:extLst>
      <p:ext uri="{BB962C8B-B14F-4D97-AF65-F5344CB8AC3E}">
        <p14:creationId xmlns:p14="http://schemas.microsoft.com/office/powerpoint/2010/main" val="1677556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A40771D-89AD-4BAA-A336-29BC2B3042B5}"/>
              </a:ext>
            </a:extLst>
          </p:cNvPr>
          <p:cNvSpPr>
            <a:spLocks noGrp="1"/>
          </p:cNvSpPr>
          <p:nvPr>
            <p:ph type="title"/>
          </p:nvPr>
        </p:nvSpPr>
        <p:spPr>
          <a:xfrm>
            <a:off x="3295650" y="709573"/>
            <a:ext cx="5753100" cy="654050"/>
          </a:xfrm>
          <a:solidFill>
            <a:schemeClr val="accent1">
              <a:lumMod val="40000"/>
              <a:lumOff val="60000"/>
            </a:schemeClr>
          </a:solidFill>
        </p:spPr>
        <p:txBody>
          <a:bodyPr>
            <a:normAutofit/>
          </a:bodyPr>
          <a:lstStyle/>
          <a:p>
            <a:pPr algn="ctr"/>
            <a:r>
              <a:rPr lang="it-IT" sz="4000"/>
              <a:t>Didattica Digitale Integrata</a:t>
            </a:r>
          </a:p>
        </p:txBody>
      </p:sp>
      <p:pic>
        <p:nvPicPr>
          <p:cNvPr id="2050" name="Picture 2" descr="Smart working con Microsoft Teams | beanTech">
            <a:extLst>
              <a:ext uri="{FF2B5EF4-FFF2-40B4-BE49-F238E27FC236}">
                <a16:creationId xmlns="" xmlns:a16="http://schemas.microsoft.com/office/drawing/2014/main" id="{19A7FB5A-8220-4BCC-97B3-31422AA6BF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989402" y="5072856"/>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esentazione dell'esperienza di Microsoft teams for Education semplificata  - Supporto di Office">
            <a:extLst>
              <a:ext uri="{FF2B5EF4-FFF2-40B4-BE49-F238E27FC236}">
                <a16:creationId xmlns="" xmlns:a16="http://schemas.microsoft.com/office/drawing/2014/main" id="{64242763-9E12-4E45-B0B2-8633B136A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072061"/>
            <a:ext cx="3043237" cy="149542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 xmlns:a16="http://schemas.microsoft.com/office/drawing/2014/main" id="{916B4F42-D753-4E7C-94E7-0ED58142B374}"/>
              </a:ext>
            </a:extLst>
          </p:cNvPr>
          <p:cNvSpPr txBox="1"/>
          <p:nvPr/>
        </p:nvSpPr>
        <p:spPr>
          <a:xfrm>
            <a:off x="619857" y="2005885"/>
            <a:ext cx="10858500" cy="2862322"/>
          </a:xfrm>
          <a:prstGeom prst="rect">
            <a:avLst/>
          </a:prstGeom>
          <a:noFill/>
        </p:spPr>
        <p:txBody>
          <a:bodyPr wrap="square" rtlCol="0">
            <a:spAutoFit/>
          </a:bodyPr>
          <a:lstStyle/>
          <a:p>
            <a:pPr algn="just"/>
            <a:r>
              <a:rPr lang="it-IT"/>
              <a:t>L’Istituto A. Greppi adotta da diversi anni la piattaforma Microsoft Office 365 come strumento di comunicazione e supporto alla didattica per gli studenti e per il personale docente. </a:t>
            </a:r>
          </a:p>
          <a:p>
            <a:pPr algn="just"/>
            <a:r>
              <a:rPr lang="it-IT"/>
              <a:t>I docenti dell’Istituto attivano </a:t>
            </a:r>
            <a:r>
              <a:rPr lang="it-IT" b="1"/>
              <a:t>forme di didattica digitale integrata </a:t>
            </a:r>
            <a:r>
              <a:rPr lang="it-IT"/>
              <a:t>utilizzando la piattaforma Microsoft Office 365 dell’Istituto Greppi, tenendo conto di quanto segue:</a:t>
            </a:r>
          </a:p>
          <a:p>
            <a:pPr marL="285750" indent="-285750" algn="just">
              <a:buFontTx/>
              <a:buChar char="-"/>
            </a:pPr>
            <a:r>
              <a:rPr lang="it-IT"/>
              <a:t>La piattaforma Office 365 è accessibile all’indirizzo www.office.com oppure dal sito della scuola (menù in alto a destra Registri-Office365)</a:t>
            </a:r>
          </a:p>
          <a:p>
            <a:pPr marL="285750" indent="-285750" algn="just">
              <a:buFontTx/>
              <a:buChar char="-"/>
            </a:pPr>
            <a:r>
              <a:rPr lang="it-IT"/>
              <a:t>Ogni studente riceve le credenziali di accesso a tutte le applicazioni della piattaforma Microsoft 365 come nome.cognome@issgreppi.it</a:t>
            </a:r>
          </a:p>
          <a:p>
            <a:pPr marL="285750" indent="-285750" algn="just">
              <a:buFontTx/>
              <a:buChar char="-"/>
            </a:pPr>
            <a:r>
              <a:rPr lang="it-IT" b="1"/>
              <a:t>Il Regolamento della Didattica Digitale Integrata (svolgimento, valutazione, regole di comportamento) è consultabile sul sito dell’Istituto .</a:t>
            </a:r>
          </a:p>
        </p:txBody>
      </p:sp>
      <p:pic>
        <p:nvPicPr>
          <p:cNvPr id="2054" name="Picture 6" descr="Microsoft Teams: tutte le novità di gennaio 2020">
            <a:extLst>
              <a:ext uri="{FF2B5EF4-FFF2-40B4-BE49-F238E27FC236}">
                <a16:creationId xmlns="" xmlns:a16="http://schemas.microsoft.com/office/drawing/2014/main" id="{29E9D36C-2FB1-4812-81E8-3F56210C0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153272"/>
            <a:ext cx="197273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esentazione dell'esperienza di Microsoft teams for Education semplificata  - Supporto di Office">
            <a:extLst>
              <a:ext uri="{FF2B5EF4-FFF2-40B4-BE49-F238E27FC236}">
                <a16:creationId xmlns="" xmlns:a16="http://schemas.microsoft.com/office/drawing/2014/main" id="{BDAE83B5-233A-464F-84C8-29E0D1976B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425" y="5072060"/>
            <a:ext cx="270510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oipTel integra Microsoft Teams con la telefonia VoIP | VoipTel Italia  S.r.l.">
            <a:extLst>
              <a:ext uri="{FF2B5EF4-FFF2-40B4-BE49-F238E27FC236}">
                <a16:creationId xmlns="" xmlns:a16="http://schemas.microsoft.com/office/drawing/2014/main" id="{092C9ADB-295D-47FC-967F-8235097CF5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919" y="5072060"/>
            <a:ext cx="2962275"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8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 xmlns:a16="http://schemas.microsoft.com/office/drawing/2014/main" id="{F0335930-E875-4DC9-B1B4-09AD5476523F}"/>
              </a:ext>
            </a:extLst>
          </p:cNvPr>
          <p:cNvSpPr txBox="1"/>
          <p:nvPr/>
        </p:nvSpPr>
        <p:spPr>
          <a:xfrm>
            <a:off x="363557" y="130626"/>
            <a:ext cx="11655845" cy="461665"/>
          </a:xfrm>
          <a:prstGeom prst="rect">
            <a:avLst/>
          </a:prstGeom>
          <a:solidFill>
            <a:schemeClr val="accent1">
              <a:lumMod val="40000"/>
              <a:lumOff val="60000"/>
            </a:schemeClr>
          </a:solidFill>
        </p:spPr>
        <p:txBody>
          <a:bodyPr wrap="square" rtlCol="0">
            <a:spAutoFit/>
          </a:bodyPr>
          <a:lstStyle/>
          <a:p>
            <a:r>
              <a:rPr lang="it-IT" sz="2400"/>
              <a:t>PIANO DI MIGLIORAMENTO 2025-2028 - </a:t>
            </a:r>
            <a:r>
              <a:rPr lang="it-IT" b="1"/>
              <a:t>SULLA BASE DELL’ATTO DI INDIRIZZO DEL DIRIGENTE SCOLASTICO</a:t>
            </a:r>
            <a:endParaRPr lang="it-IT" sz="2400"/>
          </a:p>
        </p:txBody>
      </p:sp>
      <p:pic>
        <p:nvPicPr>
          <p:cNvPr id="10" name="Immagine 9" descr="Immagine che contiene testo, schermata, Carattere, documento&#10;&#10;Il contenuto generato dall'IA potrebbe non essere corretto.">
            <a:extLst>
              <a:ext uri="{FF2B5EF4-FFF2-40B4-BE49-F238E27FC236}">
                <a16:creationId xmlns="" xmlns:a16="http://schemas.microsoft.com/office/drawing/2014/main" id="{8E6BA6C9-A9A1-C86B-F192-749D05B677F2}"/>
              </a:ext>
            </a:extLst>
          </p:cNvPr>
          <p:cNvPicPr>
            <a:picLocks noChangeAspect="1"/>
          </p:cNvPicPr>
          <p:nvPr/>
        </p:nvPicPr>
        <p:blipFill>
          <a:blip r:embed="rId2"/>
          <a:stretch>
            <a:fillRect/>
          </a:stretch>
        </p:blipFill>
        <p:spPr>
          <a:xfrm>
            <a:off x="1347395" y="763886"/>
            <a:ext cx="9151679" cy="6094114"/>
          </a:xfrm>
          <a:prstGeom prst="rect">
            <a:avLst/>
          </a:prstGeom>
        </p:spPr>
      </p:pic>
    </p:spTree>
    <p:extLst>
      <p:ext uri="{BB962C8B-B14F-4D97-AF65-F5344CB8AC3E}">
        <p14:creationId xmlns:p14="http://schemas.microsoft.com/office/powerpoint/2010/main" val="145484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 xmlns:a16="http://schemas.microsoft.com/office/drawing/2014/main" id="{4EA91568-047B-46A6-8BA8-52A2649B871F}"/>
              </a:ext>
            </a:extLst>
          </p:cNvPr>
          <p:cNvSpPr>
            <a:spLocks noGrp="1"/>
          </p:cNvSpPr>
          <p:nvPr>
            <p:ph type="title"/>
          </p:nvPr>
        </p:nvSpPr>
        <p:spPr>
          <a:xfrm>
            <a:off x="839788" y="365125"/>
            <a:ext cx="2274473" cy="522771"/>
          </a:xfrm>
          <a:solidFill>
            <a:schemeClr val="accent1">
              <a:lumMod val="40000"/>
              <a:lumOff val="60000"/>
            </a:schemeClr>
          </a:solidFill>
        </p:spPr>
        <p:txBody>
          <a:bodyPr>
            <a:normAutofit fontScale="90000"/>
          </a:bodyPr>
          <a:lstStyle/>
          <a:p>
            <a:r>
              <a:rPr lang="it-IT" b="1"/>
              <a:t/>
            </a:r>
            <a:br>
              <a:rPr lang="it-IT" b="1"/>
            </a:br>
            <a:r>
              <a:rPr lang="it-IT" b="1"/>
              <a:t>Strutture </a:t>
            </a:r>
            <a:br>
              <a:rPr lang="it-IT" b="1"/>
            </a:br>
            <a:endParaRPr lang="it-IT"/>
          </a:p>
        </p:txBody>
      </p:sp>
      <p:sp>
        <p:nvSpPr>
          <p:cNvPr id="7" name="Segnaposto testo 6">
            <a:extLst>
              <a:ext uri="{FF2B5EF4-FFF2-40B4-BE49-F238E27FC236}">
                <a16:creationId xmlns="" xmlns:a16="http://schemas.microsoft.com/office/drawing/2014/main" id="{345B109A-B6EA-4F6A-A1B7-B06F7C6D9AB8}"/>
              </a:ext>
            </a:extLst>
          </p:cNvPr>
          <p:cNvSpPr>
            <a:spLocks noGrp="1"/>
          </p:cNvSpPr>
          <p:nvPr>
            <p:ph type="body" idx="1"/>
          </p:nvPr>
        </p:nvSpPr>
        <p:spPr>
          <a:xfrm>
            <a:off x="839787" y="887897"/>
            <a:ext cx="10848629" cy="1166190"/>
          </a:xfrm>
        </p:spPr>
        <p:txBody>
          <a:bodyPr>
            <a:normAutofit/>
          </a:bodyPr>
          <a:lstStyle/>
          <a:p>
            <a:pPr algn="just"/>
            <a:r>
              <a:rPr lang="it-IT" sz="1800" b="0"/>
              <a:t>L’Istituto di Istruzione Secondaria Superiore “Alessandro Greppi” di Monticello Brianza si presenta come un complesso in cemento armato suddiviso in due grandi ali e disposto su tre livelli; le diverse parti costituenti sono tutte raggiungibili attraverso corridoi interni e non è necessario uscire all’esterno per raggiungere le varie zone del complesso. Le strutture interne ed esterne presenti possono essere identificate ed elencate nel seguente modo:</a:t>
            </a:r>
          </a:p>
        </p:txBody>
      </p:sp>
      <p:sp>
        <p:nvSpPr>
          <p:cNvPr id="6" name="Segnaposto contenuto 5">
            <a:extLst>
              <a:ext uri="{FF2B5EF4-FFF2-40B4-BE49-F238E27FC236}">
                <a16:creationId xmlns="" xmlns:a16="http://schemas.microsoft.com/office/drawing/2014/main" id="{78D2462B-03DD-4BD4-A768-BFC0760F208E}"/>
              </a:ext>
            </a:extLst>
          </p:cNvPr>
          <p:cNvSpPr>
            <a:spLocks noGrp="1"/>
          </p:cNvSpPr>
          <p:nvPr>
            <p:ph sz="half" idx="2"/>
          </p:nvPr>
        </p:nvSpPr>
        <p:spPr>
          <a:xfrm>
            <a:off x="839787" y="2119449"/>
            <a:ext cx="5419499" cy="4607921"/>
          </a:xfrm>
        </p:spPr>
        <p:txBody>
          <a:bodyPr>
            <a:normAutofit fontScale="25000" lnSpcReduction="20000"/>
          </a:bodyPr>
          <a:lstStyle/>
          <a:p>
            <a:r>
              <a:rPr lang="it-IT" sz="6400"/>
              <a:t>una zona parcheggio per motorini esterna coperta</a:t>
            </a:r>
          </a:p>
          <a:p>
            <a:r>
              <a:rPr lang="it-IT" sz="6400"/>
              <a:t>una zona parcheggio per auto esterna scoperta</a:t>
            </a:r>
          </a:p>
          <a:p>
            <a:r>
              <a:rPr lang="it-IT" sz="6400"/>
              <a:t>una Presidenza</a:t>
            </a:r>
          </a:p>
          <a:p>
            <a:r>
              <a:rPr lang="it-IT" sz="6400"/>
              <a:t>una vice-presidenza</a:t>
            </a:r>
          </a:p>
          <a:p>
            <a:r>
              <a:rPr lang="it-IT" sz="6400"/>
              <a:t>un locale Staff di Direzione</a:t>
            </a:r>
          </a:p>
          <a:p>
            <a:r>
              <a:rPr lang="it-IT" sz="6400"/>
              <a:t>una portineria/centralino</a:t>
            </a:r>
          </a:p>
          <a:p>
            <a:r>
              <a:rPr lang="it-IT" sz="6400"/>
              <a:t>una segreteria Studenti</a:t>
            </a:r>
          </a:p>
          <a:p>
            <a:r>
              <a:rPr lang="it-IT" sz="6400"/>
              <a:t>una segreteria Docenti</a:t>
            </a:r>
          </a:p>
          <a:p>
            <a:r>
              <a:rPr lang="it-IT" sz="6400"/>
              <a:t>53 aule per la didattica; ogni aula è dotata di lavagna di ardesia, di L.I.M. (Lavagna Interattiva Multimediale) e Smart TV, postazione multimediale con collegamento ad Internet.</a:t>
            </a:r>
          </a:p>
          <a:p>
            <a:r>
              <a:rPr lang="it-IT" sz="6400"/>
              <a:t>una aula per Didattica Speciale</a:t>
            </a:r>
          </a:p>
          <a:p>
            <a:r>
              <a:rPr lang="it-IT" sz="6400"/>
              <a:t>due ascensori interni per spostarsi agevolmente tra i tre livelli</a:t>
            </a:r>
          </a:p>
          <a:p>
            <a:r>
              <a:rPr lang="it-IT" sz="6400"/>
              <a:t>La scuola è dotata di postazioni mobili PC usufruibili dagli studenti e dai docenti. In particolare, ne è garantito l'utilizzo agli studenti con BES che ne facciano richiesta.</a:t>
            </a:r>
          </a:p>
          <a:p>
            <a:endParaRPr lang="it-IT" sz="6400"/>
          </a:p>
          <a:p>
            <a:endParaRPr lang="it-IT"/>
          </a:p>
        </p:txBody>
      </p:sp>
      <p:sp>
        <p:nvSpPr>
          <p:cNvPr id="9" name="Segnaposto contenuto 8">
            <a:extLst>
              <a:ext uri="{FF2B5EF4-FFF2-40B4-BE49-F238E27FC236}">
                <a16:creationId xmlns="" xmlns:a16="http://schemas.microsoft.com/office/drawing/2014/main" id="{C0F4E5F9-B159-4262-BCC9-99EAF75E97CA}"/>
              </a:ext>
            </a:extLst>
          </p:cNvPr>
          <p:cNvSpPr>
            <a:spLocks noGrp="1"/>
          </p:cNvSpPr>
          <p:nvPr>
            <p:ph sz="quarter" idx="4"/>
          </p:nvPr>
        </p:nvSpPr>
        <p:spPr>
          <a:xfrm>
            <a:off x="6544500" y="2119449"/>
            <a:ext cx="4807713" cy="3897727"/>
          </a:xfrm>
        </p:spPr>
        <p:txBody>
          <a:bodyPr>
            <a:normAutofit fontScale="25000" lnSpcReduction="20000"/>
          </a:bodyPr>
          <a:lstStyle/>
          <a:p>
            <a:r>
              <a:rPr lang="it-IT" sz="6400" dirty="0"/>
              <a:t>quattro laboratori di informatica</a:t>
            </a:r>
          </a:p>
          <a:p>
            <a:r>
              <a:rPr lang="it-IT" sz="6400" dirty="0"/>
              <a:t>un laboratorio di fisica</a:t>
            </a:r>
          </a:p>
          <a:p>
            <a:r>
              <a:rPr lang="it-IT" sz="6400" dirty="0"/>
              <a:t>un laboratorio di chimica</a:t>
            </a:r>
          </a:p>
          <a:p>
            <a:r>
              <a:rPr lang="it-IT" sz="6400" dirty="0"/>
              <a:t>un laboratorio di lingue</a:t>
            </a:r>
          </a:p>
          <a:p>
            <a:r>
              <a:rPr lang="it-IT" sz="6400" dirty="0"/>
              <a:t>due palestre (250 mq; 420 mq</a:t>
            </a:r>
            <a:r>
              <a:rPr lang="it-IT" sz="6400" dirty="0" smtClean="0"/>
              <a:t>) + 1 </a:t>
            </a:r>
            <a:r>
              <a:rPr lang="it-IT" sz="6400" smtClean="0"/>
              <a:t>Palestrina Fitness</a:t>
            </a:r>
            <a:endParaRPr lang="it-IT" sz="6400" dirty="0"/>
          </a:p>
          <a:p>
            <a:r>
              <a:rPr lang="it-IT" sz="6400" dirty="0"/>
              <a:t>due postazioni D.A.E. (Defibrillatori semi-Automatici di Emergenza)</a:t>
            </a:r>
          </a:p>
          <a:p>
            <a:r>
              <a:rPr lang="it-IT" sz="6400" dirty="0"/>
              <a:t>una infermeria</a:t>
            </a:r>
          </a:p>
          <a:p>
            <a:r>
              <a:rPr lang="it-IT" sz="6400" dirty="0"/>
              <a:t>una biblioteca</a:t>
            </a:r>
          </a:p>
          <a:p>
            <a:r>
              <a:rPr lang="it-IT" sz="6400" dirty="0"/>
              <a:t>una sala docenti</a:t>
            </a:r>
          </a:p>
          <a:p>
            <a:r>
              <a:rPr lang="it-IT" sz="6400" dirty="0"/>
              <a:t>un centro Fotocopie</a:t>
            </a:r>
          </a:p>
          <a:p>
            <a:r>
              <a:rPr lang="it-IT" sz="6400" dirty="0"/>
              <a:t>area Ricevimento Parenti</a:t>
            </a:r>
          </a:p>
          <a:p>
            <a:r>
              <a:rPr lang="it-IT" sz="6400" dirty="0"/>
              <a:t>una aula Magna</a:t>
            </a:r>
          </a:p>
          <a:p>
            <a:endParaRPr lang="it-IT" dirty="0"/>
          </a:p>
        </p:txBody>
      </p:sp>
    </p:spTree>
    <p:extLst>
      <p:ext uri="{BB962C8B-B14F-4D97-AF65-F5344CB8AC3E}">
        <p14:creationId xmlns:p14="http://schemas.microsoft.com/office/powerpoint/2010/main" val="4267511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5AC758E-5328-4F88-8BCA-86D2F4735CA4}"/>
              </a:ext>
            </a:extLst>
          </p:cNvPr>
          <p:cNvSpPr>
            <a:spLocks noGrp="1"/>
          </p:cNvSpPr>
          <p:nvPr>
            <p:ph type="title"/>
          </p:nvPr>
        </p:nvSpPr>
        <p:spPr>
          <a:xfrm>
            <a:off x="838200" y="212725"/>
            <a:ext cx="10515600" cy="485665"/>
          </a:xfrm>
          <a:solidFill>
            <a:schemeClr val="accent1">
              <a:lumMod val="40000"/>
              <a:lumOff val="60000"/>
            </a:schemeClr>
          </a:solidFill>
        </p:spPr>
        <p:txBody>
          <a:bodyPr>
            <a:normAutofit/>
          </a:bodyPr>
          <a:lstStyle/>
          <a:p>
            <a:pPr algn="ctr"/>
            <a:r>
              <a:rPr lang="it-IT" sz="2400" b="1"/>
              <a:t>CRITERI DI ACCETTAZIONE DOMANDE CLASSE PRIMA </a:t>
            </a:r>
            <a:r>
              <a:rPr lang="it-IT" sz="2400" b="1" err="1"/>
              <a:t>a.s.</a:t>
            </a:r>
            <a:r>
              <a:rPr lang="it-IT" sz="2400" b="1"/>
              <a:t> 2026/27</a:t>
            </a:r>
          </a:p>
        </p:txBody>
      </p:sp>
      <p:pic>
        <p:nvPicPr>
          <p:cNvPr id="3" name="Immagine 2">
            <a:extLst>
              <a:ext uri="{FF2B5EF4-FFF2-40B4-BE49-F238E27FC236}">
                <a16:creationId xmlns="" xmlns:a16="http://schemas.microsoft.com/office/drawing/2014/main" id="{7F77065B-5CB6-DC41-9534-7FE7D369C858}"/>
              </a:ext>
            </a:extLst>
          </p:cNvPr>
          <p:cNvPicPr>
            <a:picLocks noChangeAspect="1"/>
          </p:cNvPicPr>
          <p:nvPr/>
        </p:nvPicPr>
        <p:blipFill>
          <a:blip r:embed="rId2"/>
          <a:stretch>
            <a:fillRect/>
          </a:stretch>
        </p:blipFill>
        <p:spPr>
          <a:xfrm>
            <a:off x="2702560" y="800825"/>
            <a:ext cx="5637209" cy="5945415"/>
          </a:xfrm>
          <a:prstGeom prst="rect">
            <a:avLst/>
          </a:prstGeom>
        </p:spPr>
      </p:pic>
    </p:spTree>
    <p:extLst>
      <p:ext uri="{BB962C8B-B14F-4D97-AF65-F5344CB8AC3E}">
        <p14:creationId xmlns:p14="http://schemas.microsoft.com/office/powerpoint/2010/main" val="163002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763BB5B-9C5E-41F3-9154-5121ACC02D21}"/>
              </a:ext>
            </a:extLst>
          </p:cNvPr>
          <p:cNvSpPr>
            <a:spLocks noGrp="1"/>
          </p:cNvSpPr>
          <p:nvPr>
            <p:ph type="title"/>
          </p:nvPr>
        </p:nvSpPr>
        <p:spPr>
          <a:xfrm>
            <a:off x="838200" y="251791"/>
            <a:ext cx="10770704" cy="848139"/>
          </a:xfrm>
          <a:solidFill>
            <a:schemeClr val="accent1">
              <a:lumMod val="40000"/>
              <a:lumOff val="60000"/>
            </a:schemeClr>
          </a:solidFill>
        </p:spPr>
        <p:txBody>
          <a:bodyPr>
            <a:normAutofit/>
          </a:bodyPr>
          <a:lstStyle/>
          <a:p>
            <a:r>
              <a:rPr lang="it-IT" sz="2200"/>
              <a:t>Fin dalla formulazione dei primi piani dell’offerta formativa la progettazione è andata strutturandosi in modo non </a:t>
            </a:r>
            <a:r>
              <a:rPr lang="it-IT" sz="2200" b="1"/>
              <a:t>casuale secondo due “pilastri” strettamente correlati</a:t>
            </a:r>
            <a:r>
              <a:rPr lang="it-IT" sz="2200"/>
              <a:t>:</a:t>
            </a:r>
          </a:p>
        </p:txBody>
      </p:sp>
      <p:sp>
        <p:nvSpPr>
          <p:cNvPr id="4" name="Segnaposto contenuto 3">
            <a:extLst>
              <a:ext uri="{FF2B5EF4-FFF2-40B4-BE49-F238E27FC236}">
                <a16:creationId xmlns="" xmlns:a16="http://schemas.microsoft.com/office/drawing/2014/main" id="{32ED9535-31FE-426B-8723-2908ED3D3B1A}"/>
              </a:ext>
            </a:extLst>
          </p:cNvPr>
          <p:cNvSpPr>
            <a:spLocks noGrp="1"/>
          </p:cNvSpPr>
          <p:nvPr>
            <p:ph sz="half" idx="1"/>
          </p:nvPr>
        </p:nvSpPr>
        <p:spPr>
          <a:xfrm>
            <a:off x="838199" y="1308295"/>
            <a:ext cx="5138531" cy="5444197"/>
          </a:xfrm>
          <a:ln w="38100">
            <a:solidFill>
              <a:schemeClr val="accent1">
                <a:lumMod val="75000"/>
              </a:schemeClr>
            </a:solidFill>
          </a:ln>
        </p:spPr>
        <p:txBody>
          <a:bodyPr>
            <a:noAutofit/>
          </a:bodyPr>
          <a:lstStyle/>
          <a:p>
            <a:pPr marL="0" indent="0">
              <a:buNone/>
            </a:pPr>
            <a:r>
              <a:rPr lang="it-IT" sz="1700"/>
              <a:t>il </a:t>
            </a:r>
            <a:r>
              <a:rPr lang="it-IT" sz="1700" b="1"/>
              <a:t>PILASTRO DIDATTICO FORMATIVO </a:t>
            </a:r>
          </a:p>
          <a:p>
            <a:pPr marL="0" indent="0" algn="just">
              <a:buNone/>
            </a:pPr>
            <a:r>
              <a:rPr lang="it-IT" sz="1700"/>
              <a:t>è stato declinato negli anni attraverso la proposta di diversi saperi e </a:t>
            </a:r>
            <a:r>
              <a:rPr lang="it-IT" sz="1700" err="1"/>
              <a:t>curricola</a:t>
            </a:r>
            <a:r>
              <a:rPr lang="it-IT" sz="1700"/>
              <a:t>, da intendersi come </a:t>
            </a:r>
            <a:r>
              <a:rPr lang="it-IT" sz="1700" b="1"/>
              <a:t>strumenti/linguaggi adeguati per l’interpretazione della realtà odierna, complessa, multidimensionale e caratterizzata da diversi codici linguistici (matematico informatico, poetico-artistico, letterario o storico…)</a:t>
            </a:r>
            <a:r>
              <a:rPr lang="it-IT" sz="1700"/>
              <a:t>.</a:t>
            </a:r>
          </a:p>
          <a:p>
            <a:pPr marL="0" indent="0" algn="just">
              <a:buNone/>
            </a:pPr>
            <a:r>
              <a:rPr lang="it-IT" sz="1700"/>
              <a:t>I due tipi di offerta formativa - </a:t>
            </a:r>
            <a:r>
              <a:rPr lang="it-IT" sz="1700" b="1"/>
              <a:t>liceale e tecnica </a:t>
            </a:r>
            <a:r>
              <a:rPr lang="it-IT" sz="1700"/>
              <a:t>- offrono </a:t>
            </a:r>
            <a:r>
              <a:rPr lang="it-IT" sz="1700" b="1"/>
              <a:t>due vie diverse per comprendere la realtà</a:t>
            </a:r>
            <a:r>
              <a:rPr lang="it-IT" sz="1700"/>
              <a:t>: un approccio più teorico e un approccio più tecnico strumentale. </a:t>
            </a:r>
          </a:p>
          <a:p>
            <a:pPr marL="0" indent="0" algn="just">
              <a:buNone/>
            </a:pPr>
            <a:r>
              <a:rPr lang="it-IT" sz="1700"/>
              <a:t>Con lo svolgimento dei curricoli e con l’implementazione data dai tanti progetti disciplinari e multidisciplinari si intende </a:t>
            </a:r>
            <a:r>
              <a:rPr lang="it-IT" sz="1700" b="1"/>
              <a:t>allargare gli orizzonti culturali degli studenti e offrire loro un sapere che permetta un’acquisizione reale di competenze e un inserimento propositivo nella società</a:t>
            </a:r>
          </a:p>
        </p:txBody>
      </p:sp>
      <p:sp>
        <p:nvSpPr>
          <p:cNvPr id="5" name="Segnaposto contenuto 4">
            <a:extLst>
              <a:ext uri="{FF2B5EF4-FFF2-40B4-BE49-F238E27FC236}">
                <a16:creationId xmlns="" xmlns:a16="http://schemas.microsoft.com/office/drawing/2014/main" id="{59DB8A2A-419D-4254-A49F-7681209AD093}"/>
              </a:ext>
            </a:extLst>
          </p:cNvPr>
          <p:cNvSpPr>
            <a:spLocks noGrp="1"/>
          </p:cNvSpPr>
          <p:nvPr>
            <p:ph sz="half" idx="2"/>
          </p:nvPr>
        </p:nvSpPr>
        <p:spPr>
          <a:xfrm>
            <a:off x="6215270" y="1308295"/>
            <a:ext cx="5559388" cy="5444196"/>
          </a:xfrm>
          <a:ln w="38100">
            <a:solidFill>
              <a:srgbClr val="FF0000"/>
            </a:solidFill>
          </a:ln>
        </p:spPr>
        <p:txBody>
          <a:bodyPr>
            <a:noAutofit/>
          </a:bodyPr>
          <a:lstStyle/>
          <a:p>
            <a:pPr marL="0" indent="0">
              <a:buNone/>
            </a:pPr>
            <a:r>
              <a:rPr lang="it-IT" sz="1700"/>
              <a:t>il </a:t>
            </a:r>
            <a:r>
              <a:rPr lang="it-IT" sz="1700" b="1"/>
              <a:t>PILASTRO EDUCATIVO </a:t>
            </a:r>
          </a:p>
          <a:p>
            <a:pPr marL="0" indent="0" algn="just">
              <a:buNone/>
            </a:pPr>
            <a:r>
              <a:rPr lang="it-IT" sz="1700"/>
              <a:t>viene declinato in una articolata - e sempre in aggiornamento - </a:t>
            </a:r>
            <a:r>
              <a:rPr lang="it-IT" sz="1700" b="1"/>
              <a:t>cura educativa</a:t>
            </a:r>
            <a:r>
              <a:rPr lang="it-IT" sz="1700"/>
              <a:t>, nella convinzione che il “sapere” diviene fruttuoso se si completa con il “saper fare” e il “saper essere”, cioè </a:t>
            </a:r>
            <a:r>
              <a:rPr lang="it-IT" sz="1700" b="1"/>
              <a:t>se consente agli studenti, adolescenti in formazione, di giungere ad essere adulti socialmente responsabili e capaci di decidere</a:t>
            </a:r>
            <a:r>
              <a:rPr lang="it-IT" sz="1700"/>
              <a:t>. I valori che cerchiamo di trasmettere e di promuovere con diverse attività sono: </a:t>
            </a:r>
            <a:r>
              <a:rPr lang="it-IT" sz="1700" b="1"/>
              <a:t>l’attenzione alla persona, la dimensione interculturale, la democrazia, la solidarietà, lo sviluppo di logiche di inclusione propositiva e non solo di tolleranza e lo sviluppo dell’autonomia</a:t>
            </a:r>
            <a:r>
              <a:rPr lang="it-IT" sz="1700"/>
              <a:t>. L’educazione mira globalmente a </a:t>
            </a:r>
            <a:r>
              <a:rPr lang="it-IT" sz="1700" b="1"/>
              <a:t>formare il cittadino in un orizzonte europeo</a:t>
            </a:r>
            <a:r>
              <a:rPr lang="it-IT" sz="1700"/>
              <a:t>. In questo senso sono ritenuti importanti, e dunque curati, i contatti con altre realtà europee, le procedure democratiche e la proposta d’impegno civile proprie dell’istituzione scuola (assemblee, comitato studentesco, partecipazione agli organi collegiali …). </a:t>
            </a:r>
            <a:r>
              <a:rPr lang="it-IT" sz="1700" b="1"/>
              <a:t>Particolare attenzione è data anche agli alunni che sono espressione di alcune diversità: culturali, linguistiche e attitudinali. </a:t>
            </a:r>
            <a:r>
              <a:rPr lang="it-IT" sz="1700"/>
              <a:t>Questa priorità educativa si realizza nell’offerta di una molteplicità di progetti a sostegno di diverse dimensioni educative.</a:t>
            </a:r>
          </a:p>
        </p:txBody>
      </p:sp>
    </p:spTree>
    <p:extLst>
      <p:ext uri="{BB962C8B-B14F-4D97-AF65-F5344CB8AC3E}">
        <p14:creationId xmlns:p14="http://schemas.microsoft.com/office/powerpoint/2010/main" val="1833781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33945AC-6ABC-B64A-D84A-A21C5EDB5FFD}"/>
              </a:ext>
            </a:extLst>
          </p:cNvPr>
          <p:cNvSpPr>
            <a:spLocks noGrp="1"/>
          </p:cNvSpPr>
          <p:nvPr>
            <p:ph type="title"/>
          </p:nvPr>
        </p:nvSpPr>
        <p:spPr>
          <a:xfrm>
            <a:off x="450937" y="293371"/>
            <a:ext cx="10133556" cy="599379"/>
          </a:xfrm>
          <a:solidFill>
            <a:schemeClr val="accent1">
              <a:lumMod val="40000"/>
              <a:lumOff val="60000"/>
            </a:schemeClr>
          </a:solidFill>
        </p:spPr>
        <p:txBody>
          <a:bodyPr>
            <a:normAutofit fontScale="90000"/>
          </a:bodyPr>
          <a:lstStyle/>
          <a:p>
            <a:pPr algn="ctr"/>
            <a:r>
              <a:rPr lang="it-IT"/>
              <a:t>Orario settimanale </a:t>
            </a:r>
            <a:r>
              <a:rPr lang="it-IT" err="1"/>
              <a:t>a.s.</a:t>
            </a:r>
            <a:r>
              <a:rPr lang="it-IT"/>
              <a:t> 2026-27</a:t>
            </a:r>
          </a:p>
        </p:txBody>
      </p:sp>
      <p:sp>
        <p:nvSpPr>
          <p:cNvPr id="12" name="CasellaDiTesto 11">
            <a:extLst>
              <a:ext uri="{FF2B5EF4-FFF2-40B4-BE49-F238E27FC236}">
                <a16:creationId xmlns="" xmlns:a16="http://schemas.microsoft.com/office/drawing/2014/main" id="{97D209C8-0F4F-9F2B-650F-7AFC83B36D26}"/>
              </a:ext>
            </a:extLst>
          </p:cNvPr>
          <p:cNvSpPr txBox="1"/>
          <p:nvPr/>
        </p:nvSpPr>
        <p:spPr>
          <a:xfrm>
            <a:off x="450937" y="1183538"/>
            <a:ext cx="5987440" cy="2554545"/>
          </a:xfrm>
          <a:prstGeom prst="rect">
            <a:avLst/>
          </a:prstGeom>
          <a:solidFill>
            <a:schemeClr val="accent4">
              <a:lumMod val="20000"/>
              <a:lumOff val="80000"/>
            </a:schemeClr>
          </a:solidFill>
          <a:ln>
            <a:solidFill>
              <a:schemeClr val="tx1"/>
            </a:solidFill>
          </a:ln>
        </p:spPr>
        <p:txBody>
          <a:bodyPr wrap="square">
            <a:spAutoFit/>
          </a:bodyPr>
          <a:lstStyle/>
          <a:p>
            <a:pPr algn="l"/>
            <a:r>
              <a:rPr lang="it-IT" sz="2000" b="1" i="0" u="none" strike="noStrike" baseline="0">
                <a:solidFill>
                  <a:srgbClr val="1E1E1C"/>
                </a:solidFill>
                <a:latin typeface="OpenSans-Regular"/>
              </a:rPr>
              <a:t>LICEO BIENNIO</a:t>
            </a:r>
          </a:p>
          <a:p>
            <a:pPr algn="l"/>
            <a:r>
              <a:rPr lang="it-IT" sz="2000" b="0" i="0" u="none" strike="noStrike" baseline="0">
                <a:solidFill>
                  <a:srgbClr val="1E1E1C"/>
                </a:solidFill>
                <a:latin typeface="OpenSans-Regular"/>
              </a:rPr>
              <a:t>27 ORE SETTIMANALI</a:t>
            </a:r>
          </a:p>
          <a:p>
            <a:pPr algn="l"/>
            <a:r>
              <a:rPr lang="it-IT" sz="2000" b="1" i="0" u="none" strike="noStrike" baseline="0">
                <a:solidFill>
                  <a:srgbClr val="1E1E1C"/>
                </a:solidFill>
                <a:latin typeface="OpenSans-Regular"/>
              </a:rPr>
              <a:t>ENTRATA </a:t>
            </a:r>
            <a:r>
              <a:rPr lang="it-IT" sz="2000" i="0" u="none" strike="noStrike" baseline="0">
                <a:solidFill>
                  <a:srgbClr val="1E1E1C"/>
                </a:solidFill>
                <a:latin typeface="OpenSans-Regular"/>
              </a:rPr>
              <a:t>ORE 8.00</a:t>
            </a:r>
          </a:p>
          <a:p>
            <a:pPr algn="l"/>
            <a:r>
              <a:rPr lang="it-IT" sz="2000" b="1" i="0" u="none" strike="noStrike" baseline="0">
                <a:solidFill>
                  <a:srgbClr val="1E1E1C"/>
                </a:solidFill>
                <a:latin typeface="OpenSans-Regular"/>
              </a:rPr>
              <a:t>USCITA</a:t>
            </a:r>
          </a:p>
          <a:p>
            <a:pPr algn="l"/>
            <a:r>
              <a:rPr lang="it-IT" sz="2000" b="0" i="0" u="none" strike="noStrike" baseline="0">
                <a:solidFill>
                  <a:srgbClr val="1E1E1C"/>
                </a:solidFill>
                <a:latin typeface="OpenSans-Regular"/>
              </a:rPr>
              <a:t>DA LUNEDI' A MERCOLEDI' ORE 14.00</a:t>
            </a:r>
          </a:p>
          <a:p>
            <a:pPr algn="l"/>
            <a:r>
              <a:rPr lang="it-IT" sz="2000" b="0" i="0" u="none" strike="noStrike" baseline="0">
                <a:solidFill>
                  <a:srgbClr val="1E1E1C"/>
                </a:solidFill>
                <a:latin typeface="OpenSans-Regular"/>
              </a:rPr>
              <a:t>GIOVEDI' ORE 12.00</a:t>
            </a:r>
          </a:p>
          <a:p>
            <a:pPr algn="l"/>
            <a:r>
              <a:rPr lang="it-IT" sz="2000" b="0" i="0" u="none" strike="noStrike" baseline="0">
                <a:solidFill>
                  <a:srgbClr val="1E1E1C"/>
                </a:solidFill>
                <a:latin typeface="OpenSans-Regular"/>
              </a:rPr>
              <a:t>VENERDI' ORE 13.00</a:t>
            </a:r>
          </a:p>
          <a:p>
            <a:pPr algn="l"/>
            <a:endParaRPr lang="it-IT" sz="2000" b="0" i="0" u="none" strike="noStrike" baseline="0">
              <a:solidFill>
                <a:srgbClr val="1E1E1C"/>
              </a:solidFill>
              <a:latin typeface="OpenSans-Regular"/>
            </a:endParaRPr>
          </a:p>
        </p:txBody>
      </p:sp>
      <p:sp>
        <p:nvSpPr>
          <p:cNvPr id="14" name="CasellaDiTesto 13">
            <a:extLst>
              <a:ext uri="{FF2B5EF4-FFF2-40B4-BE49-F238E27FC236}">
                <a16:creationId xmlns="" xmlns:a16="http://schemas.microsoft.com/office/drawing/2014/main" id="{F197463F-3D3B-B7CE-D44E-E5125A832A4F}"/>
              </a:ext>
            </a:extLst>
          </p:cNvPr>
          <p:cNvSpPr txBox="1"/>
          <p:nvPr/>
        </p:nvSpPr>
        <p:spPr>
          <a:xfrm>
            <a:off x="6438377" y="1200280"/>
            <a:ext cx="4721266" cy="2523768"/>
          </a:xfrm>
          <a:prstGeom prst="rect">
            <a:avLst/>
          </a:prstGeom>
          <a:solidFill>
            <a:schemeClr val="accent4">
              <a:lumMod val="20000"/>
              <a:lumOff val="80000"/>
            </a:schemeClr>
          </a:solidFill>
          <a:ln>
            <a:solidFill>
              <a:schemeClr val="tx1"/>
            </a:solidFill>
          </a:ln>
        </p:spPr>
        <p:txBody>
          <a:bodyPr wrap="square">
            <a:spAutoFit/>
          </a:bodyPr>
          <a:lstStyle/>
          <a:p>
            <a:pPr algn="l"/>
            <a:r>
              <a:rPr lang="it-IT" sz="2000" b="1" i="0" u="none" strike="noStrike" baseline="0">
                <a:solidFill>
                  <a:srgbClr val="1E1E1C"/>
                </a:solidFill>
                <a:latin typeface="OpenSans-Regular"/>
              </a:rPr>
              <a:t>LICEO TRIENNIO</a:t>
            </a:r>
          </a:p>
          <a:p>
            <a:pPr algn="l"/>
            <a:r>
              <a:rPr lang="it-IT" sz="2000" b="0" i="0" u="none" strike="noStrike" baseline="0">
                <a:solidFill>
                  <a:srgbClr val="1E1E1C"/>
                </a:solidFill>
                <a:latin typeface="OpenSans-Regular"/>
              </a:rPr>
              <a:t>30 ORE SETTIMANALI</a:t>
            </a:r>
          </a:p>
          <a:p>
            <a:pPr algn="l"/>
            <a:r>
              <a:rPr lang="it-IT" sz="2000" b="1" i="0" u="none" strike="noStrike" baseline="0">
                <a:solidFill>
                  <a:srgbClr val="1E1E1C"/>
                </a:solidFill>
                <a:latin typeface="OpenSans-Regular"/>
              </a:rPr>
              <a:t>ENTRATA </a:t>
            </a:r>
            <a:r>
              <a:rPr lang="it-IT" sz="2000" i="0" u="none" strike="noStrike" baseline="0">
                <a:solidFill>
                  <a:srgbClr val="1E1E1C"/>
                </a:solidFill>
                <a:latin typeface="OpenSans-Regular"/>
              </a:rPr>
              <a:t>ORE 8.00</a:t>
            </a:r>
          </a:p>
          <a:p>
            <a:pPr algn="l"/>
            <a:r>
              <a:rPr lang="it-IT" sz="2000" b="1" i="0" u="none" strike="noStrike" baseline="0">
                <a:solidFill>
                  <a:srgbClr val="1E1E1C"/>
                </a:solidFill>
                <a:latin typeface="OpenSans-Regular"/>
              </a:rPr>
              <a:t>USCITA</a:t>
            </a:r>
          </a:p>
          <a:p>
            <a:pPr algn="l"/>
            <a:r>
              <a:rPr lang="it-IT" sz="2000" b="0" i="0" u="none" strike="noStrike" baseline="0">
                <a:solidFill>
                  <a:srgbClr val="1E1E1C"/>
                </a:solidFill>
                <a:latin typeface="OpenSans-Regular"/>
              </a:rPr>
              <a:t>DA LUNEDI' A VENERDI' ORE 14.00</a:t>
            </a:r>
          </a:p>
          <a:p>
            <a:pPr algn="l"/>
            <a:endParaRPr lang="it-IT" sz="2000" b="0" i="0" u="none" strike="noStrike" baseline="0">
              <a:solidFill>
                <a:srgbClr val="1E1E1C"/>
              </a:solidFill>
              <a:latin typeface="OpenSans-Regular"/>
            </a:endParaRPr>
          </a:p>
          <a:p>
            <a:pPr algn="l"/>
            <a:endParaRPr lang="it-IT" sz="2000">
              <a:solidFill>
                <a:srgbClr val="1E1E1C"/>
              </a:solidFill>
              <a:latin typeface="OpenSans-Regular"/>
            </a:endParaRPr>
          </a:p>
          <a:p>
            <a:pPr algn="l"/>
            <a:endParaRPr lang="it-IT"/>
          </a:p>
        </p:txBody>
      </p:sp>
      <p:sp>
        <p:nvSpPr>
          <p:cNvPr id="16" name="CasellaDiTesto 15">
            <a:extLst>
              <a:ext uri="{FF2B5EF4-FFF2-40B4-BE49-F238E27FC236}">
                <a16:creationId xmlns="" xmlns:a16="http://schemas.microsoft.com/office/drawing/2014/main" id="{397E8CB4-546A-853D-6780-E25D22FD5D72}"/>
              </a:ext>
            </a:extLst>
          </p:cNvPr>
          <p:cNvSpPr txBox="1"/>
          <p:nvPr/>
        </p:nvSpPr>
        <p:spPr>
          <a:xfrm>
            <a:off x="450937" y="3736949"/>
            <a:ext cx="5987440" cy="2554545"/>
          </a:xfrm>
          <a:prstGeom prst="rect">
            <a:avLst/>
          </a:prstGeom>
          <a:solidFill>
            <a:schemeClr val="accent6">
              <a:lumMod val="20000"/>
              <a:lumOff val="80000"/>
            </a:schemeClr>
          </a:solidFill>
          <a:ln>
            <a:solidFill>
              <a:schemeClr val="tx1"/>
            </a:solidFill>
          </a:ln>
        </p:spPr>
        <p:txBody>
          <a:bodyPr wrap="square">
            <a:spAutoFit/>
          </a:bodyPr>
          <a:lstStyle/>
          <a:p>
            <a:pPr algn="l"/>
            <a:r>
              <a:rPr lang="it-IT" sz="2000" b="1" i="0" u="none" strike="noStrike" baseline="0">
                <a:solidFill>
                  <a:srgbClr val="1E1E1C"/>
                </a:solidFill>
                <a:latin typeface="OpenSans-Regular"/>
              </a:rPr>
              <a:t>TECNICI BIENNIO</a:t>
            </a:r>
          </a:p>
          <a:p>
            <a:pPr algn="l"/>
            <a:r>
              <a:rPr lang="it-IT" sz="2000" b="0" i="0" u="none" strike="noStrike" baseline="0">
                <a:solidFill>
                  <a:srgbClr val="1E1E1C"/>
                </a:solidFill>
                <a:latin typeface="OpenSans-Regular"/>
              </a:rPr>
              <a:t>33 ORE SETTIMANALI CLASSE PRIMA</a:t>
            </a:r>
          </a:p>
          <a:p>
            <a:pPr algn="l"/>
            <a:r>
              <a:rPr lang="it-IT" sz="2000" b="0" i="0" u="none" strike="noStrike" baseline="0">
                <a:solidFill>
                  <a:srgbClr val="1E1E1C"/>
                </a:solidFill>
                <a:latin typeface="OpenSans-Regular"/>
              </a:rPr>
              <a:t>32 ORE SETTIMANALI CLASSE SECONDA</a:t>
            </a:r>
          </a:p>
          <a:p>
            <a:pPr algn="l"/>
            <a:r>
              <a:rPr lang="it-IT" sz="2000" b="1" i="0" u="none" strike="noStrike" baseline="0">
                <a:solidFill>
                  <a:srgbClr val="1E1E1C"/>
                </a:solidFill>
                <a:latin typeface="OpenSans-Regular"/>
              </a:rPr>
              <a:t>ENTRATA</a:t>
            </a:r>
            <a:r>
              <a:rPr lang="it-IT" sz="2000" b="0" i="0" u="none" strike="noStrike" baseline="0">
                <a:solidFill>
                  <a:srgbClr val="1E1E1C"/>
                </a:solidFill>
                <a:latin typeface="OpenSans-Regular"/>
              </a:rPr>
              <a:t> ORE 8.00</a:t>
            </a:r>
          </a:p>
          <a:p>
            <a:pPr algn="l"/>
            <a:r>
              <a:rPr lang="it-IT" sz="2000" b="1" i="0" u="none" strike="noStrike" baseline="0">
                <a:solidFill>
                  <a:srgbClr val="1E1E1C"/>
                </a:solidFill>
                <a:latin typeface="OpenSans-Regular"/>
              </a:rPr>
              <a:t>USCITA</a:t>
            </a:r>
          </a:p>
          <a:p>
            <a:pPr algn="l"/>
            <a:r>
              <a:rPr lang="it-IT" sz="2000" b="0" i="0" u="none" strike="noStrike" baseline="0">
                <a:solidFill>
                  <a:srgbClr val="1E1E1C"/>
                </a:solidFill>
                <a:latin typeface="OpenSans-Regular"/>
              </a:rPr>
              <a:t>LUNEDI', MERCOLEDI' E GIOVEDI' ORE 14.00</a:t>
            </a:r>
          </a:p>
          <a:p>
            <a:pPr algn="l"/>
            <a:r>
              <a:rPr lang="it-IT" sz="2000" b="0" i="0" u="none" strike="noStrike" baseline="0">
                <a:solidFill>
                  <a:srgbClr val="1E1E1C"/>
                </a:solidFill>
                <a:latin typeface="OpenSans-Regular"/>
              </a:rPr>
              <a:t>MARTEDI' ORE 15.05 (PRIME); ORE 14.00 (SECONDE)</a:t>
            </a:r>
          </a:p>
          <a:p>
            <a:pPr algn="l"/>
            <a:r>
              <a:rPr lang="it-IT" sz="2000" b="0" i="0" u="none" strike="noStrike" baseline="0">
                <a:solidFill>
                  <a:srgbClr val="1E1E1C"/>
                </a:solidFill>
                <a:latin typeface="OpenSans-Regular"/>
              </a:rPr>
              <a:t>VENERDI' USCITA ORE 16.20</a:t>
            </a:r>
            <a:endParaRPr lang="it-IT" sz="2000"/>
          </a:p>
        </p:txBody>
      </p:sp>
      <p:sp>
        <p:nvSpPr>
          <p:cNvPr id="18" name="CasellaDiTesto 17">
            <a:extLst>
              <a:ext uri="{FF2B5EF4-FFF2-40B4-BE49-F238E27FC236}">
                <a16:creationId xmlns="" xmlns:a16="http://schemas.microsoft.com/office/drawing/2014/main" id="{BD2FA128-5153-553E-14ED-113010001D0B}"/>
              </a:ext>
            </a:extLst>
          </p:cNvPr>
          <p:cNvSpPr txBox="1"/>
          <p:nvPr/>
        </p:nvSpPr>
        <p:spPr>
          <a:xfrm>
            <a:off x="6438377" y="3717467"/>
            <a:ext cx="4721266" cy="2554545"/>
          </a:xfrm>
          <a:prstGeom prst="rect">
            <a:avLst/>
          </a:prstGeom>
          <a:solidFill>
            <a:schemeClr val="accent6">
              <a:lumMod val="20000"/>
              <a:lumOff val="80000"/>
            </a:schemeClr>
          </a:solidFill>
          <a:ln>
            <a:solidFill>
              <a:schemeClr val="tx1"/>
            </a:solidFill>
          </a:ln>
        </p:spPr>
        <p:txBody>
          <a:bodyPr wrap="square">
            <a:spAutoFit/>
          </a:bodyPr>
          <a:lstStyle/>
          <a:p>
            <a:pPr algn="l"/>
            <a:r>
              <a:rPr lang="it-IT" sz="2000" b="1" i="0" u="none" strike="noStrike" baseline="0">
                <a:solidFill>
                  <a:srgbClr val="1E1E1C"/>
                </a:solidFill>
                <a:latin typeface="OpenSans-Regular"/>
              </a:rPr>
              <a:t>TECNICI TRIENNIO</a:t>
            </a:r>
          </a:p>
          <a:p>
            <a:pPr algn="l"/>
            <a:r>
              <a:rPr lang="it-IT" sz="2000" b="0" i="0" u="none" strike="noStrike" baseline="0">
                <a:solidFill>
                  <a:srgbClr val="1E1E1C"/>
                </a:solidFill>
                <a:latin typeface="OpenSans-Regular"/>
              </a:rPr>
              <a:t>32 ORE SETTIMANALI</a:t>
            </a:r>
          </a:p>
          <a:p>
            <a:pPr algn="l"/>
            <a:r>
              <a:rPr lang="it-IT" sz="2000" b="1" i="0" u="none" strike="noStrike" baseline="0">
                <a:solidFill>
                  <a:srgbClr val="1E1E1C"/>
                </a:solidFill>
                <a:latin typeface="OpenSans-Regular"/>
              </a:rPr>
              <a:t>ENTRATA</a:t>
            </a:r>
            <a:r>
              <a:rPr lang="it-IT" sz="2000" b="0" i="0" u="none" strike="noStrike" baseline="0">
                <a:solidFill>
                  <a:srgbClr val="1E1E1C"/>
                </a:solidFill>
                <a:latin typeface="OpenSans-Regular"/>
              </a:rPr>
              <a:t> ORE 8.00</a:t>
            </a:r>
          </a:p>
          <a:p>
            <a:pPr algn="l"/>
            <a:endParaRPr lang="it-IT" sz="2000" b="0" i="0" u="none" strike="noStrike" baseline="0">
              <a:solidFill>
                <a:srgbClr val="1E1E1C"/>
              </a:solidFill>
              <a:latin typeface="OpenSans-Regular"/>
            </a:endParaRPr>
          </a:p>
          <a:p>
            <a:pPr algn="l"/>
            <a:r>
              <a:rPr lang="it-IT" sz="2000" b="1" i="0" u="none" strike="noStrike" baseline="0">
                <a:solidFill>
                  <a:srgbClr val="1E1E1C"/>
                </a:solidFill>
                <a:latin typeface="OpenSans-Regular"/>
              </a:rPr>
              <a:t>USCITA</a:t>
            </a:r>
          </a:p>
          <a:p>
            <a:pPr algn="l"/>
            <a:r>
              <a:rPr lang="it-IT" sz="2000" b="0" i="0" u="none" strike="noStrike" baseline="0">
                <a:solidFill>
                  <a:srgbClr val="1E1E1C"/>
                </a:solidFill>
                <a:latin typeface="OpenSans-Regular"/>
              </a:rPr>
              <a:t>DA LUNEDI' A GIOVEDI' ORE 14.00</a:t>
            </a:r>
          </a:p>
          <a:p>
            <a:pPr algn="l"/>
            <a:r>
              <a:rPr lang="it-IT" sz="2000" b="0" i="0" u="none" strike="noStrike" baseline="0">
                <a:solidFill>
                  <a:srgbClr val="1E1E1C"/>
                </a:solidFill>
                <a:latin typeface="OpenSans-Regular"/>
              </a:rPr>
              <a:t>VENERDI' ORE 16.20</a:t>
            </a:r>
          </a:p>
          <a:p>
            <a:pPr algn="l"/>
            <a:endParaRPr lang="it-IT" sz="2000"/>
          </a:p>
        </p:txBody>
      </p:sp>
    </p:spTree>
    <p:extLst>
      <p:ext uri="{BB962C8B-B14F-4D97-AF65-F5344CB8AC3E}">
        <p14:creationId xmlns:p14="http://schemas.microsoft.com/office/powerpoint/2010/main" val="3832135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 xmlns:a16="http://schemas.microsoft.com/office/drawing/2014/main" id="{F1BCB780-ABCA-4EA4-85E6-B9BEA312A298}"/>
              </a:ext>
            </a:extLst>
          </p:cNvPr>
          <p:cNvSpPr>
            <a:spLocks noGrp="1"/>
          </p:cNvSpPr>
          <p:nvPr>
            <p:ph type="title"/>
          </p:nvPr>
        </p:nvSpPr>
        <p:spPr>
          <a:xfrm>
            <a:off x="713179" y="560132"/>
            <a:ext cx="5031178" cy="709076"/>
          </a:xfrm>
          <a:solidFill>
            <a:schemeClr val="accent1">
              <a:lumMod val="40000"/>
              <a:lumOff val="60000"/>
            </a:schemeClr>
          </a:solidFill>
        </p:spPr>
        <p:txBody>
          <a:bodyPr>
            <a:normAutofit/>
          </a:bodyPr>
          <a:lstStyle/>
          <a:p>
            <a:pPr algn="ctr"/>
            <a:r>
              <a:rPr lang="it-IT" sz="4000"/>
              <a:t>I NOSTRI INDIRIZZI</a:t>
            </a:r>
          </a:p>
        </p:txBody>
      </p:sp>
      <p:sp>
        <p:nvSpPr>
          <p:cNvPr id="7" name="Segnaposto testo 6">
            <a:extLst>
              <a:ext uri="{FF2B5EF4-FFF2-40B4-BE49-F238E27FC236}">
                <a16:creationId xmlns="" xmlns:a16="http://schemas.microsoft.com/office/drawing/2014/main" id="{64DA0B8F-7FCA-4F0D-961B-0FA87DDDD41E}"/>
              </a:ext>
            </a:extLst>
          </p:cNvPr>
          <p:cNvSpPr>
            <a:spLocks noGrp="1"/>
          </p:cNvSpPr>
          <p:nvPr>
            <p:ph type="body" idx="1"/>
          </p:nvPr>
        </p:nvSpPr>
        <p:spPr>
          <a:xfrm>
            <a:off x="687776" y="1681162"/>
            <a:ext cx="5056581" cy="604837"/>
          </a:xfrm>
          <a:solidFill>
            <a:schemeClr val="accent2">
              <a:lumMod val="60000"/>
              <a:lumOff val="40000"/>
            </a:schemeClr>
          </a:solidFill>
        </p:spPr>
        <p:txBody>
          <a:bodyPr/>
          <a:lstStyle/>
          <a:p>
            <a:r>
              <a:rPr lang="it-IT"/>
              <a:t>PERCORSI LICEALI			</a:t>
            </a:r>
          </a:p>
        </p:txBody>
      </p:sp>
      <p:sp>
        <p:nvSpPr>
          <p:cNvPr id="8" name="Segnaposto contenuto 7">
            <a:extLst>
              <a:ext uri="{FF2B5EF4-FFF2-40B4-BE49-F238E27FC236}">
                <a16:creationId xmlns="" xmlns:a16="http://schemas.microsoft.com/office/drawing/2014/main" id="{8117130D-BD4A-45C0-A84F-6DD345082AD2}"/>
              </a:ext>
            </a:extLst>
          </p:cNvPr>
          <p:cNvSpPr>
            <a:spLocks noGrp="1"/>
          </p:cNvSpPr>
          <p:nvPr>
            <p:ph sz="half" idx="2"/>
          </p:nvPr>
        </p:nvSpPr>
        <p:spPr>
          <a:xfrm>
            <a:off x="713180" y="2962200"/>
            <a:ext cx="5031178" cy="2214637"/>
          </a:xfrm>
          <a:ln w="38100">
            <a:solidFill>
              <a:srgbClr val="0070C0"/>
            </a:solidFill>
          </a:ln>
        </p:spPr>
        <p:txBody>
          <a:bodyPr>
            <a:normAutofit/>
          </a:bodyPr>
          <a:lstStyle/>
          <a:p>
            <a:r>
              <a:rPr lang="it-IT" sz="2400"/>
              <a:t>LICEO LINGUISTICO</a:t>
            </a:r>
          </a:p>
          <a:p>
            <a:r>
              <a:rPr lang="it-IT" sz="2400"/>
              <a:t>LICEO DELLE SCIENZE UMANE</a:t>
            </a:r>
          </a:p>
          <a:p>
            <a:r>
              <a:rPr lang="it-IT" sz="2400"/>
              <a:t>LICEO ECONOMICO SOCIALE</a:t>
            </a:r>
          </a:p>
        </p:txBody>
      </p:sp>
      <p:sp>
        <p:nvSpPr>
          <p:cNvPr id="9" name="Segnaposto testo 8">
            <a:extLst>
              <a:ext uri="{FF2B5EF4-FFF2-40B4-BE49-F238E27FC236}">
                <a16:creationId xmlns="" xmlns:a16="http://schemas.microsoft.com/office/drawing/2014/main" id="{5084F50D-B8E0-438B-961B-F7045F169C36}"/>
              </a:ext>
            </a:extLst>
          </p:cNvPr>
          <p:cNvSpPr>
            <a:spLocks noGrp="1"/>
          </p:cNvSpPr>
          <p:nvPr>
            <p:ph type="body" sz="quarter" idx="3"/>
          </p:nvPr>
        </p:nvSpPr>
        <p:spPr>
          <a:xfrm>
            <a:off x="6095999" y="1681163"/>
            <a:ext cx="5443733" cy="604836"/>
          </a:xfrm>
          <a:solidFill>
            <a:schemeClr val="accent2">
              <a:lumMod val="60000"/>
              <a:lumOff val="40000"/>
            </a:schemeClr>
          </a:solidFill>
        </p:spPr>
        <p:txBody>
          <a:bodyPr/>
          <a:lstStyle/>
          <a:p>
            <a:r>
              <a:rPr lang="it-IT"/>
              <a:t>PERCORSI TECNICI</a:t>
            </a:r>
          </a:p>
        </p:txBody>
      </p:sp>
      <p:sp>
        <p:nvSpPr>
          <p:cNvPr id="10" name="Segnaposto contenuto 9">
            <a:extLst>
              <a:ext uri="{FF2B5EF4-FFF2-40B4-BE49-F238E27FC236}">
                <a16:creationId xmlns="" xmlns:a16="http://schemas.microsoft.com/office/drawing/2014/main" id="{148F719E-2E26-4053-BC4C-D12DCF3FF574}"/>
              </a:ext>
            </a:extLst>
          </p:cNvPr>
          <p:cNvSpPr>
            <a:spLocks noGrp="1"/>
          </p:cNvSpPr>
          <p:nvPr>
            <p:ph sz="quarter" idx="4"/>
          </p:nvPr>
        </p:nvSpPr>
        <p:spPr>
          <a:xfrm>
            <a:off x="6095999" y="2969165"/>
            <a:ext cx="5647981" cy="2214637"/>
          </a:xfrm>
          <a:ln w="38100">
            <a:solidFill>
              <a:srgbClr val="0070C0"/>
            </a:solidFill>
          </a:ln>
        </p:spPr>
        <p:txBody>
          <a:bodyPr>
            <a:normAutofit lnSpcReduction="10000"/>
          </a:bodyPr>
          <a:lstStyle/>
          <a:p>
            <a:r>
              <a:rPr lang="it-IT" sz="2400"/>
              <a:t>CHIMICA, MATERIALI E BIOTECNOLOGIE</a:t>
            </a:r>
          </a:p>
          <a:p>
            <a:pPr marL="0" indent="0">
              <a:buNone/>
            </a:pPr>
            <a:r>
              <a:rPr lang="it-IT" sz="2400"/>
              <a:t>	articolazione CHIMICA E MATERIALI</a:t>
            </a:r>
          </a:p>
          <a:p>
            <a:r>
              <a:rPr lang="it-IT" sz="2400"/>
              <a:t>INFORMATICA-TELECOMUNICAZIONI</a:t>
            </a:r>
          </a:p>
          <a:p>
            <a:pPr marL="0" indent="0">
              <a:buNone/>
            </a:pPr>
            <a:r>
              <a:rPr lang="it-IT" sz="2400"/>
              <a:t> 	articolazione INFORMATICA </a:t>
            </a:r>
          </a:p>
          <a:p>
            <a:pPr marL="0" indent="0">
              <a:buNone/>
            </a:pPr>
            <a:r>
              <a:rPr lang="it-IT" sz="2400"/>
              <a:t>	con curvatura IA </a:t>
            </a:r>
          </a:p>
        </p:txBody>
      </p:sp>
    </p:spTree>
    <p:extLst>
      <p:ext uri="{BB962C8B-B14F-4D97-AF65-F5344CB8AC3E}">
        <p14:creationId xmlns:p14="http://schemas.microsoft.com/office/powerpoint/2010/main" val="364668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 xmlns:a16="http://schemas.microsoft.com/office/drawing/2014/main" id="{78585CF5-444A-4546-A848-FDEDCDA2AD15}"/>
              </a:ext>
            </a:extLst>
          </p:cNvPr>
          <p:cNvSpPr>
            <a:spLocks noGrp="1"/>
          </p:cNvSpPr>
          <p:nvPr>
            <p:ph type="title"/>
          </p:nvPr>
        </p:nvSpPr>
        <p:spPr>
          <a:xfrm>
            <a:off x="838200" y="569843"/>
            <a:ext cx="10515600" cy="742123"/>
          </a:xfrm>
          <a:solidFill>
            <a:schemeClr val="accent1">
              <a:lumMod val="40000"/>
              <a:lumOff val="60000"/>
            </a:schemeClr>
          </a:solidFill>
        </p:spPr>
        <p:txBody>
          <a:bodyPr>
            <a:normAutofit fontScale="90000"/>
          </a:bodyPr>
          <a:lstStyle/>
          <a:p>
            <a:r>
              <a:rPr lang="it-IT"/>
              <a:t/>
            </a:r>
            <a:br>
              <a:rPr lang="it-IT"/>
            </a:br>
            <a:r>
              <a:rPr lang="it-IT"/>
              <a:t>Competenze comuni a tutti i licei</a:t>
            </a:r>
            <a:br>
              <a:rPr lang="it-IT"/>
            </a:br>
            <a:endParaRPr lang="it-IT"/>
          </a:p>
        </p:txBody>
      </p:sp>
      <p:sp>
        <p:nvSpPr>
          <p:cNvPr id="8" name="Segnaposto contenuto 7">
            <a:extLst>
              <a:ext uri="{FF2B5EF4-FFF2-40B4-BE49-F238E27FC236}">
                <a16:creationId xmlns="" xmlns:a16="http://schemas.microsoft.com/office/drawing/2014/main" id="{E15DF2F3-E9DD-402D-AC91-784E4CB14722}"/>
              </a:ext>
            </a:extLst>
          </p:cNvPr>
          <p:cNvSpPr>
            <a:spLocks noGrp="1"/>
          </p:cNvSpPr>
          <p:nvPr>
            <p:ph idx="1"/>
          </p:nvPr>
        </p:nvSpPr>
        <p:spPr/>
        <p:txBody>
          <a:bodyPr vert="horz" lIns="91440" tIns="45720" rIns="91440" bIns="45720" rtlCol="0" anchor="t">
            <a:normAutofit fontScale="85000" lnSpcReduction="10000"/>
          </a:bodyPr>
          <a:lstStyle/>
          <a:p>
            <a:pPr algn="just">
              <a:buFont typeface="Wingdings" panose="05000000000000000000" pitchFamily="2" charset="2"/>
              <a:buChar char="ü"/>
            </a:pPr>
            <a:r>
              <a:rPr lang="it-IT"/>
              <a:t>padroneggiare la lingua italiana in contesti comunicativi diversi, utilizzando registri linguistici adeguati alla situazione;</a:t>
            </a:r>
          </a:p>
          <a:p>
            <a:pPr algn="just">
              <a:buFont typeface="Wingdings" panose="05000000000000000000" pitchFamily="2" charset="2"/>
              <a:buChar char="ü"/>
            </a:pPr>
            <a:r>
              <a:rPr lang="it-IT"/>
              <a:t>comunicare, in almeno una lingua straniera, a livello B2 (QCER);</a:t>
            </a:r>
            <a:endParaRPr lang="it-IT">
              <a:cs typeface="Calibri"/>
            </a:endParaRPr>
          </a:p>
          <a:p>
            <a:pPr algn="just">
              <a:buFont typeface="Wingdings" panose="05000000000000000000" pitchFamily="2" charset="2"/>
              <a:buChar char="ü"/>
            </a:pPr>
            <a:r>
              <a:rPr lang="it-IT"/>
              <a:t>elaborare testi, scritti e orali, di varia tipologia in riferimento all'attività svolta;</a:t>
            </a:r>
          </a:p>
          <a:p>
            <a:pPr algn="just">
              <a:buFont typeface="Wingdings" panose="05000000000000000000" pitchFamily="2" charset="2"/>
              <a:buChar char="ü"/>
            </a:pPr>
            <a:r>
              <a:rPr lang="it-IT"/>
              <a:t>identificare problemi e argomentare le proprie tesi, valutando criticamente i diversi punti di vista e individuando possibili soluzioni;</a:t>
            </a:r>
          </a:p>
          <a:p>
            <a:pPr algn="just">
              <a:buFont typeface="Wingdings" panose="05000000000000000000" pitchFamily="2" charset="2"/>
              <a:buChar char="ü"/>
            </a:pPr>
            <a:r>
              <a:rPr lang="it-IT"/>
              <a:t>riconoscere gli aspetti fondamentali della cultura e tradizione letteraria, artistica, filosofica, religiosa, italiana ed europea, e saperli confrontare con altre tradizioni e culture;</a:t>
            </a:r>
          </a:p>
          <a:p>
            <a:pPr algn="just">
              <a:buFont typeface="Wingdings" panose="05000000000000000000" pitchFamily="2" charset="2"/>
              <a:buChar char="ü"/>
            </a:pPr>
            <a:r>
              <a:rPr lang="it-IT"/>
              <a:t>agire conoscendo i presupposti culturali e la natura delle istituzioni politiche, giuridiche, sociali ed economiche, con riferimento particolare all'Europa oltre che all'Italia, e secondo i diritti e i doveri dell'essere cittadini</a:t>
            </a:r>
          </a:p>
        </p:txBody>
      </p:sp>
    </p:spTree>
    <p:extLst>
      <p:ext uri="{BB962C8B-B14F-4D97-AF65-F5344CB8AC3E}">
        <p14:creationId xmlns:p14="http://schemas.microsoft.com/office/powerpoint/2010/main" val="230769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 xmlns:a16="http://schemas.microsoft.com/office/drawing/2014/main" id="{9030F121-B570-4C24-A761-15ABA76D6473}"/>
              </a:ext>
            </a:extLst>
          </p:cNvPr>
          <p:cNvSpPr>
            <a:spLocks noGrp="1"/>
          </p:cNvSpPr>
          <p:nvPr>
            <p:ph type="title"/>
          </p:nvPr>
        </p:nvSpPr>
        <p:spPr>
          <a:xfrm>
            <a:off x="836612" y="175847"/>
            <a:ext cx="3802550" cy="602284"/>
          </a:xfrm>
          <a:solidFill>
            <a:schemeClr val="accent1">
              <a:lumMod val="40000"/>
              <a:lumOff val="60000"/>
            </a:schemeClr>
          </a:solidFill>
        </p:spPr>
        <p:txBody>
          <a:bodyPr>
            <a:normAutofit fontScale="90000"/>
          </a:bodyPr>
          <a:lstStyle/>
          <a:p>
            <a:r>
              <a:rPr lang="it-IT"/>
              <a:t>Liceo linguistico</a:t>
            </a:r>
          </a:p>
        </p:txBody>
      </p:sp>
      <p:sp>
        <p:nvSpPr>
          <p:cNvPr id="8" name="Segnaposto testo 7">
            <a:extLst>
              <a:ext uri="{FF2B5EF4-FFF2-40B4-BE49-F238E27FC236}">
                <a16:creationId xmlns="" xmlns:a16="http://schemas.microsoft.com/office/drawing/2014/main" id="{1E032A31-7294-4ABD-B806-FBFE9E637DB6}"/>
              </a:ext>
            </a:extLst>
          </p:cNvPr>
          <p:cNvSpPr>
            <a:spLocks noGrp="1"/>
          </p:cNvSpPr>
          <p:nvPr>
            <p:ph type="body" idx="1"/>
          </p:nvPr>
        </p:nvSpPr>
        <p:spPr>
          <a:xfrm>
            <a:off x="637828" y="1042092"/>
            <a:ext cx="4620107" cy="602284"/>
          </a:xfrm>
          <a:solidFill>
            <a:srgbClr val="FFC000"/>
          </a:solidFill>
        </p:spPr>
        <p:txBody>
          <a:bodyPr>
            <a:normAutofit fontScale="92500" lnSpcReduction="20000"/>
          </a:bodyPr>
          <a:lstStyle/>
          <a:p>
            <a:r>
              <a:rPr lang="it-IT"/>
              <a:t>Profilo in entrata dello studente	</a:t>
            </a:r>
          </a:p>
        </p:txBody>
      </p:sp>
      <p:sp>
        <p:nvSpPr>
          <p:cNvPr id="9" name="Segnaposto contenuto 8">
            <a:extLst>
              <a:ext uri="{FF2B5EF4-FFF2-40B4-BE49-F238E27FC236}">
                <a16:creationId xmlns="" xmlns:a16="http://schemas.microsoft.com/office/drawing/2014/main" id="{7D07EE69-A9BB-4187-B719-4AA28DC33BFC}"/>
              </a:ext>
            </a:extLst>
          </p:cNvPr>
          <p:cNvSpPr>
            <a:spLocks noGrp="1"/>
          </p:cNvSpPr>
          <p:nvPr>
            <p:ph sz="half" idx="2"/>
          </p:nvPr>
        </p:nvSpPr>
        <p:spPr>
          <a:xfrm>
            <a:off x="637828" y="1913168"/>
            <a:ext cx="4620107" cy="3422158"/>
          </a:xfrm>
          <a:ln>
            <a:solidFill>
              <a:srgbClr val="0070C0"/>
            </a:solidFill>
          </a:ln>
        </p:spPr>
        <p:txBody>
          <a:bodyPr>
            <a:noAutofit/>
          </a:bodyPr>
          <a:lstStyle/>
          <a:p>
            <a:pPr algn="just">
              <a:buFont typeface="Wingdings" panose="05000000000000000000" pitchFamily="2" charset="2"/>
              <a:buChar char="ü"/>
            </a:pPr>
            <a:r>
              <a:rPr lang="it-IT" sz="1600"/>
              <a:t>buona conoscenza dei meccanismi del sistema linguistico della propria lingua madre</a:t>
            </a:r>
          </a:p>
          <a:p>
            <a:pPr algn="just">
              <a:buFont typeface="Wingdings" panose="05000000000000000000" pitchFamily="2" charset="2"/>
              <a:buChar char="ü"/>
            </a:pPr>
            <a:r>
              <a:rPr lang="it-IT" sz="1600"/>
              <a:t>voglia di comunicare con gli altri e di mettersi in gioco</a:t>
            </a:r>
          </a:p>
          <a:p>
            <a:pPr algn="just">
              <a:buFont typeface="Wingdings" panose="05000000000000000000" pitchFamily="2" charset="2"/>
              <a:buChar char="ü"/>
            </a:pPr>
            <a:r>
              <a:rPr lang="it-IT" sz="1600"/>
              <a:t>interesse per la letteratura e la cultura in genere</a:t>
            </a:r>
          </a:p>
          <a:p>
            <a:pPr algn="just">
              <a:buFont typeface="Wingdings" panose="05000000000000000000" pitchFamily="2" charset="2"/>
              <a:buChar char="ü"/>
            </a:pPr>
            <a:r>
              <a:rPr lang="it-IT" sz="1600"/>
              <a:t>motivazione e attitudine al confronto culturale, alla collaborazione e alla fattiva partecipazione</a:t>
            </a:r>
          </a:p>
          <a:p>
            <a:pPr algn="just">
              <a:buFont typeface="Wingdings" panose="05000000000000000000" pitchFamily="2" charset="2"/>
              <a:buChar char="ü"/>
            </a:pPr>
            <a:r>
              <a:rPr lang="it-IT" sz="1600"/>
              <a:t>disponibilità ad uno studio critico e intellettualmente vivace, in un’ottica interdisciplinare</a:t>
            </a:r>
          </a:p>
          <a:p>
            <a:pPr algn="just">
              <a:buFont typeface="Wingdings" panose="05000000000000000000" pitchFamily="2" charset="2"/>
              <a:buChar char="ü"/>
            </a:pPr>
            <a:r>
              <a:rPr lang="it-IT" sz="1600"/>
              <a:t>curiosità e volontà di apprendere e comprendere culture diverse dalla propria.</a:t>
            </a:r>
          </a:p>
        </p:txBody>
      </p:sp>
      <p:sp>
        <p:nvSpPr>
          <p:cNvPr id="10" name="Segnaposto testo 9">
            <a:extLst>
              <a:ext uri="{FF2B5EF4-FFF2-40B4-BE49-F238E27FC236}">
                <a16:creationId xmlns="" xmlns:a16="http://schemas.microsoft.com/office/drawing/2014/main" id="{F9386190-F5C3-41DD-974B-DEC43AFEB665}"/>
              </a:ext>
            </a:extLst>
          </p:cNvPr>
          <p:cNvSpPr>
            <a:spLocks noGrp="1"/>
          </p:cNvSpPr>
          <p:nvPr>
            <p:ph type="body" sz="quarter" idx="3"/>
          </p:nvPr>
        </p:nvSpPr>
        <p:spPr>
          <a:xfrm>
            <a:off x="5844209" y="143499"/>
            <a:ext cx="5910469" cy="602284"/>
          </a:xfrm>
          <a:solidFill>
            <a:srgbClr val="92D050"/>
          </a:solidFill>
        </p:spPr>
        <p:txBody>
          <a:bodyPr>
            <a:normAutofit/>
          </a:bodyPr>
          <a:lstStyle/>
          <a:p>
            <a:r>
              <a:rPr lang="it-IT"/>
              <a:t>Profilo in uscita dello studente</a:t>
            </a:r>
          </a:p>
        </p:txBody>
      </p:sp>
      <p:sp>
        <p:nvSpPr>
          <p:cNvPr id="11" name="Segnaposto contenuto 10">
            <a:extLst>
              <a:ext uri="{FF2B5EF4-FFF2-40B4-BE49-F238E27FC236}">
                <a16:creationId xmlns="" xmlns:a16="http://schemas.microsoft.com/office/drawing/2014/main" id="{786662C2-5FE6-4B99-B522-AE8CDEF96DA9}"/>
              </a:ext>
            </a:extLst>
          </p:cNvPr>
          <p:cNvSpPr>
            <a:spLocks noGrp="1"/>
          </p:cNvSpPr>
          <p:nvPr>
            <p:ph sz="quarter" idx="4"/>
          </p:nvPr>
        </p:nvSpPr>
        <p:spPr>
          <a:xfrm>
            <a:off x="5632175" y="778131"/>
            <a:ext cx="6122504" cy="5936370"/>
          </a:xfrm>
          <a:ln>
            <a:solidFill>
              <a:srgbClr val="0070C0"/>
            </a:solidFill>
          </a:ln>
        </p:spPr>
        <p:txBody>
          <a:bodyPr>
            <a:noAutofit/>
          </a:bodyPr>
          <a:lstStyle/>
          <a:p>
            <a:pPr algn="just">
              <a:buFont typeface="Wingdings" panose="05000000000000000000" pitchFamily="2" charset="2"/>
              <a:buChar char="ü"/>
            </a:pPr>
            <a:r>
              <a:rPr lang="it-IT" sz="1400"/>
              <a:t>possedere competenze linguistico-comunicative per la seconda e terza lingua straniera almeno a livello B1 (QCER);</a:t>
            </a:r>
          </a:p>
          <a:p>
            <a:pPr algn="just">
              <a:buFont typeface="Wingdings" panose="05000000000000000000" pitchFamily="2" charset="2"/>
              <a:buChar char="ü"/>
            </a:pPr>
            <a:r>
              <a:rPr lang="it-IT" sz="1400"/>
              <a:t>utilizzare le competenze linguistiche, nelle lingue straniere studiate, in attività di studio e in diversi contesti sociali e ambiti professionali;</a:t>
            </a:r>
          </a:p>
          <a:p>
            <a:pPr algn="just">
              <a:buFont typeface="Wingdings" panose="05000000000000000000" pitchFamily="2" charset="2"/>
              <a:buChar char="ü"/>
            </a:pPr>
            <a:r>
              <a:rPr lang="it-IT" sz="1400"/>
              <a:t>Elaborare, nelle lingue straniere studiate, tipi testuali diversi e adeguati ai compiti di lavoro;</a:t>
            </a:r>
          </a:p>
          <a:p>
            <a:pPr algn="just">
              <a:buFont typeface="Wingdings" panose="05000000000000000000" pitchFamily="2" charset="2"/>
              <a:buChar char="ü"/>
            </a:pPr>
            <a:r>
              <a:rPr lang="it-IT" sz="1400"/>
              <a:t>padroneggiare l'uso dei diversi sistemi linguistici studiati, passando agevolmente dall'uno all'altro e utilizzando forme specifiche e caratterizzanti di ciascuna lingua;</a:t>
            </a:r>
          </a:p>
          <a:p>
            <a:pPr algn="just">
              <a:buFont typeface="Wingdings" panose="05000000000000000000" pitchFamily="2" charset="2"/>
              <a:buChar char="ü"/>
            </a:pPr>
            <a:r>
              <a:rPr lang="it-IT" sz="1400"/>
              <a:t>operare conoscendo le caratteristiche culturali dei paesi a cui appartengono le </a:t>
            </a:r>
            <a:r>
              <a:rPr lang="it-IT" sz="1400" err="1"/>
              <a:t>le</a:t>
            </a:r>
            <a:r>
              <a:rPr lang="it-IT" sz="1400"/>
              <a:t> lingue apprese, in particolare le opere letterarie, artistiche, musicali, cinematografiche, oltre alle tradizioni e alle linee fondamentali della storia;</a:t>
            </a:r>
          </a:p>
          <a:p>
            <a:pPr algn="just">
              <a:buFont typeface="Wingdings" panose="05000000000000000000" pitchFamily="2" charset="2"/>
              <a:buChar char="ü"/>
            </a:pPr>
            <a:r>
              <a:rPr lang="it-IT" sz="1400"/>
              <a:t>agire in situazioni di contatto e scambi internazionali dimostrando capacità di relazionarsi con persone e popoli di altra cultura;</a:t>
            </a:r>
          </a:p>
          <a:p>
            <a:pPr algn="just">
              <a:buFont typeface="Wingdings" panose="05000000000000000000" pitchFamily="2" charset="2"/>
              <a:buChar char="ü"/>
            </a:pPr>
            <a:r>
              <a:rPr lang="it-IT" sz="1400"/>
              <a:t>applicare le capacità di comunicazione interculturale anche per valorizzare il patrimonio storico, artistico e paesaggistico di un territorio.</a:t>
            </a:r>
          </a:p>
          <a:p>
            <a:pPr marL="0" indent="0" algn="just">
              <a:buNone/>
            </a:pPr>
            <a:r>
              <a:rPr lang="it-IT" sz="1400" b="1"/>
              <a:t>In aggiunta per ESABAC</a:t>
            </a:r>
          </a:p>
          <a:p>
            <a:pPr algn="just">
              <a:buFont typeface="Wingdings" panose="05000000000000000000" pitchFamily="2" charset="2"/>
              <a:buChar char="ü"/>
            </a:pPr>
            <a:r>
              <a:rPr lang="it-IT" sz="1400"/>
              <a:t>padroneggiare la lingua francese per scopi comunicativi e per interagire in contesti professionali, almeno al livello B2 del quadro comune europeo di riferimento per le lingue (QCER);</a:t>
            </a:r>
          </a:p>
          <a:p>
            <a:pPr algn="just">
              <a:buFont typeface="Wingdings" panose="05000000000000000000" pitchFamily="2" charset="2"/>
              <a:buChar char="ü"/>
            </a:pPr>
            <a:r>
              <a:rPr lang="it-IT" sz="1400"/>
              <a:t>utilizzare le conoscenze della lingua della letteratura e della storia francese per stabilire relazioni fra la cultura di provenienza e quella francese, per riconoscere le caratteristiche dei rispettivi patrimoni culturali e mettere in atto strategie adeguate nelle relazioni interculturali.</a:t>
            </a:r>
          </a:p>
        </p:txBody>
      </p:sp>
      <p:sp>
        <p:nvSpPr>
          <p:cNvPr id="2" name="CasellaDiTesto 1">
            <a:extLst>
              <a:ext uri="{FF2B5EF4-FFF2-40B4-BE49-F238E27FC236}">
                <a16:creationId xmlns="" xmlns:a16="http://schemas.microsoft.com/office/drawing/2014/main" id="{A15242FA-FE30-4364-95EB-99F8F36960E8}"/>
              </a:ext>
            </a:extLst>
          </p:cNvPr>
          <p:cNvSpPr txBox="1"/>
          <p:nvPr/>
        </p:nvSpPr>
        <p:spPr>
          <a:xfrm>
            <a:off x="637828" y="5550010"/>
            <a:ext cx="4620107" cy="954107"/>
          </a:xfrm>
          <a:prstGeom prst="rect">
            <a:avLst/>
          </a:prstGeom>
          <a:solidFill>
            <a:schemeClr val="accent2">
              <a:lumMod val="40000"/>
              <a:lumOff val="60000"/>
            </a:schemeClr>
          </a:solidFill>
          <a:ln>
            <a:solidFill>
              <a:schemeClr val="accent2">
                <a:lumMod val="75000"/>
              </a:schemeClr>
            </a:solidFill>
          </a:ln>
        </p:spPr>
        <p:txBody>
          <a:bodyPr wrap="square" rtlCol="0">
            <a:spAutoFit/>
          </a:bodyPr>
          <a:lstStyle/>
          <a:p>
            <a:pPr algn="l"/>
            <a:r>
              <a:rPr lang="it-IT" sz="1400">
                <a:latin typeface="OpenSans-Regular"/>
              </a:rPr>
              <a:t>A</a:t>
            </a:r>
            <a:r>
              <a:rPr lang="it-IT" sz="1400" b="0" i="0" u="none" strike="noStrike" baseline="0">
                <a:latin typeface="OpenSans-Regular"/>
              </a:rPr>
              <a:t>bbinamenti delle seconde e terze lingue:</a:t>
            </a:r>
          </a:p>
          <a:p>
            <a:pPr algn="l"/>
            <a:r>
              <a:rPr lang="it-IT" sz="1400" b="0" i="0" u="none" strike="noStrike" baseline="0">
                <a:latin typeface="OpenSans-Regular"/>
              </a:rPr>
              <a:t>Inglese, Francese, Tedesco</a:t>
            </a:r>
          </a:p>
          <a:p>
            <a:pPr algn="l"/>
            <a:r>
              <a:rPr lang="it-IT" sz="1400" b="0" i="0" u="none" strike="noStrike" baseline="0">
                <a:latin typeface="OpenSans-Regular"/>
              </a:rPr>
              <a:t>Inglese, Tedesco, Russo</a:t>
            </a:r>
          </a:p>
          <a:p>
            <a:pPr algn="l"/>
            <a:r>
              <a:rPr lang="it-IT" sz="1400" b="0" i="0" u="none" strike="noStrike" baseline="0">
                <a:latin typeface="OpenSans-Regular"/>
              </a:rPr>
              <a:t>Inglese, Spagnolo, Francese</a:t>
            </a:r>
            <a:endParaRPr lang="it-IT" sz="1400"/>
          </a:p>
        </p:txBody>
      </p:sp>
    </p:spTree>
    <p:extLst>
      <p:ext uri="{BB962C8B-B14F-4D97-AF65-F5344CB8AC3E}">
        <p14:creationId xmlns:p14="http://schemas.microsoft.com/office/powerpoint/2010/main" val="399527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36D67F56-B72F-487D-8E8F-D8B10D3E4AED}"/>
              </a:ext>
            </a:extLst>
          </p:cNvPr>
          <p:cNvPicPr>
            <a:picLocks noChangeAspect="1"/>
          </p:cNvPicPr>
          <p:nvPr/>
        </p:nvPicPr>
        <p:blipFill rotWithShape="1">
          <a:blip r:embed="rId2"/>
          <a:srcRect l="19730" t="14958" r="23269" b="11160"/>
          <a:stretch/>
        </p:blipFill>
        <p:spPr>
          <a:xfrm>
            <a:off x="1910862" y="209991"/>
            <a:ext cx="8187296" cy="5966451"/>
          </a:xfrm>
          <a:prstGeom prst="rect">
            <a:avLst/>
          </a:prstGeom>
        </p:spPr>
      </p:pic>
      <p:sp>
        <p:nvSpPr>
          <p:cNvPr id="3" name="Titolo 6">
            <a:extLst>
              <a:ext uri="{FF2B5EF4-FFF2-40B4-BE49-F238E27FC236}">
                <a16:creationId xmlns="" xmlns:a16="http://schemas.microsoft.com/office/drawing/2014/main" id="{AB8815AF-F86E-488B-9B6C-5506A5A7A586}"/>
              </a:ext>
            </a:extLst>
          </p:cNvPr>
          <p:cNvSpPr txBox="1">
            <a:spLocks/>
          </p:cNvSpPr>
          <p:nvPr/>
        </p:nvSpPr>
        <p:spPr>
          <a:xfrm>
            <a:off x="2654520" y="533938"/>
            <a:ext cx="2754762" cy="60228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a:t>Liceo linguistico</a:t>
            </a:r>
          </a:p>
        </p:txBody>
      </p:sp>
      <p:sp>
        <p:nvSpPr>
          <p:cNvPr id="4" name="CasellaDiTesto 3">
            <a:extLst>
              <a:ext uri="{FF2B5EF4-FFF2-40B4-BE49-F238E27FC236}">
                <a16:creationId xmlns="" xmlns:a16="http://schemas.microsoft.com/office/drawing/2014/main" id="{7F8B0FA3-DE64-4705-9737-C0971A2E0341}"/>
              </a:ext>
            </a:extLst>
          </p:cNvPr>
          <p:cNvSpPr txBox="1"/>
          <p:nvPr/>
        </p:nvSpPr>
        <p:spPr>
          <a:xfrm>
            <a:off x="1656521" y="6278677"/>
            <a:ext cx="9325859" cy="369332"/>
          </a:xfrm>
          <a:prstGeom prst="rect">
            <a:avLst/>
          </a:prstGeom>
          <a:solidFill>
            <a:schemeClr val="accent1">
              <a:lumMod val="40000"/>
              <a:lumOff val="60000"/>
            </a:schemeClr>
          </a:solidFill>
        </p:spPr>
        <p:txBody>
          <a:bodyPr wrap="square" rtlCol="0">
            <a:spAutoFit/>
          </a:bodyPr>
          <a:lstStyle/>
          <a:p>
            <a:r>
              <a:rPr lang="it-IT"/>
              <a:t>Per i progetti specifici di indirizzo si rimanda al PTOF integrale e al Piano Annuale degli Interventi</a:t>
            </a:r>
          </a:p>
        </p:txBody>
      </p:sp>
    </p:spTree>
    <p:extLst>
      <p:ext uri="{BB962C8B-B14F-4D97-AF65-F5344CB8AC3E}">
        <p14:creationId xmlns:p14="http://schemas.microsoft.com/office/powerpoint/2010/main" val="24022820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e54290b-c186-42f3-925a-3f4cc7cfa3f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78144D4900FFE469FEC5E355791268C" ma:contentTypeVersion="16" ma:contentTypeDescription="Creare un nuovo documento." ma:contentTypeScope="" ma:versionID="eb715085283b1a277e3d0cc78843f671">
  <xsd:schema xmlns:xsd="http://www.w3.org/2001/XMLSchema" xmlns:xs="http://www.w3.org/2001/XMLSchema" xmlns:p="http://schemas.microsoft.com/office/2006/metadata/properties" xmlns:ns3="7e54290b-c186-42f3-925a-3f4cc7cfa3f0" xmlns:ns4="79093b58-994f-4b9e-beeb-32af421dca32" targetNamespace="http://schemas.microsoft.com/office/2006/metadata/properties" ma:root="true" ma:fieldsID="66bfff0a325736d3a1dc10792f6718de" ns3:_="" ns4:_="">
    <xsd:import namespace="7e54290b-c186-42f3-925a-3f4cc7cfa3f0"/>
    <xsd:import namespace="79093b58-994f-4b9e-beeb-32af421dca3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4290b-c186-42f3-925a-3f4cc7cfa3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093b58-994f-4b9e-beeb-32af421dca32" elementFormDefault="qualified">
    <xsd:import namespace="http://schemas.microsoft.com/office/2006/documentManagement/types"/>
    <xsd:import namespace="http://schemas.microsoft.com/office/infopath/2007/PartnerControls"/>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element name="SharingHintHash" ma:index="21"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B5444-9194-44B3-BC66-3464BE7494F2}">
  <ds:schemaRefs>
    <ds:schemaRef ds:uri="http://schemas.microsoft.com/sharepoint/v3/contenttype/forms"/>
  </ds:schemaRefs>
</ds:datastoreItem>
</file>

<file path=customXml/itemProps2.xml><?xml version="1.0" encoding="utf-8"?>
<ds:datastoreItem xmlns:ds="http://schemas.openxmlformats.org/officeDocument/2006/customXml" ds:itemID="{6AA57C34-C21A-4BED-A08A-4BD227155E7A}">
  <ds:schemaRefs>
    <ds:schemaRef ds:uri="http://purl.org/dc/terms/"/>
    <ds:schemaRef ds:uri="http://schemas.openxmlformats.org/package/2006/metadata/core-properties"/>
    <ds:schemaRef ds:uri="http://schemas.microsoft.com/office/2006/documentManagement/types"/>
    <ds:schemaRef ds:uri="7e54290b-c186-42f3-925a-3f4cc7cfa3f0"/>
    <ds:schemaRef ds:uri="http://purl.org/dc/elements/1.1/"/>
    <ds:schemaRef ds:uri="http://schemas.microsoft.com/office/2006/metadata/properties"/>
    <ds:schemaRef ds:uri="http://schemas.microsoft.com/office/infopath/2007/PartnerControls"/>
    <ds:schemaRef ds:uri="79093b58-994f-4b9e-beeb-32af421dca32"/>
    <ds:schemaRef ds:uri="http://www.w3.org/XML/1998/namespace"/>
    <ds:schemaRef ds:uri="http://purl.org/dc/dcmitype/"/>
  </ds:schemaRefs>
</ds:datastoreItem>
</file>

<file path=customXml/itemProps3.xml><?xml version="1.0" encoding="utf-8"?>
<ds:datastoreItem xmlns:ds="http://schemas.openxmlformats.org/officeDocument/2006/customXml" ds:itemID="{0D71687A-1F4A-4502-A6C7-E9A591281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54290b-c186-42f3-925a-3f4cc7cfa3f0"/>
    <ds:schemaRef ds:uri="79093b58-994f-4b9e-beeb-32af421dca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TotalTime>
  <Words>5823</Words>
  <Application>Microsoft Office PowerPoint</Application>
  <PresentationFormat>Widescreen</PresentationFormat>
  <Paragraphs>568</Paragraphs>
  <Slides>30</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30</vt:i4>
      </vt:variant>
    </vt:vector>
  </HeadingPairs>
  <TitlesOfParts>
    <vt:vector size="39" baseType="lpstr">
      <vt:lpstr>Aptos</vt:lpstr>
      <vt:lpstr>Arial</vt:lpstr>
      <vt:lpstr>Calibri</vt:lpstr>
      <vt:lpstr>Calibri Light</vt:lpstr>
      <vt:lpstr>Dreaming Outloud Pro</vt:lpstr>
      <vt:lpstr>OpenSans-Regular</vt:lpstr>
      <vt:lpstr>Times New Roman</vt:lpstr>
      <vt:lpstr>Wingdings</vt:lpstr>
      <vt:lpstr>Tema di Office</vt:lpstr>
      <vt:lpstr>Presentazione standard di PowerPoint</vt:lpstr>
      <vt:lpstr>LA NOSTRA STORIA…</vt:lpstr>
      <vt:lpstr> Strutture  </vt:lpstr>
      <vt:lpstr>Fin dalla formulazione dei primi piani dell’offerta formativa la progettazione è andata strutturandosi in modo non casuale secondo due “pilastri” strettamente correlati:</vt:lpstr>
      <vt:lpstr>Orario settimanale a.s. 2026-27</vt:lpstr>
      <vt:lpstr>I NOSTRI INDIRIZZI</vt:lpstr>
      <vt:lpstr> Competenze comuni a tutti i licei </vt:lpstr>
      <vt:lpstr>Liceo linguistico</vt:lpstr>
      <vt:lpstr>Presentazione standard di PowerPoint</vt:lpstr>
      <vt:lpstr>Liceo delle scienze umane</vt:lpstr>
      <vt:lpstr>Presentazione standard di PowerPoint</vt:lpstr>
      <vt:lpstr>Liceo Economico Sociale</vt:lpstr>
      <vt:lpstr>Presentazione standard di PowerPoint</vt:lpstr>
      <vt:lpstr>Presentazione standard di PowerPoint</vt:lpstr>
      <vt:lpstr>Chimica, Materiali e Biotecnologie</vt:lpstr>
      <vt:lpstr>Presentazione standard di PowerPoint</vt:lpstr>
      <vt:lpstr>Informatica-telecomunicazioni   articolazione Informatica con curvatura IA</vt:lpstr>
      <vt:lpstr>Presentazione standard di PowerPoint</vt:lpstr>
      <vt:lpstr>I progetti per l’ampliamento dell’offerta formativa</vt:lpstr>
      <vt:lpstr>Curricolo di Educazione Civica</vt:lpstr>
      <vt:lpstr>Ampliamento curricolare nelle lingue straniere – scuola polo internazionalizzazione</vt:lpstr>
      <vt:lpstr>Presentazione standard di PowerPoint</vt:lpstr>
      <vt:lpstr>Percorsi FSL (Formazione Scuola – Lavoro) </vt:lpstr>
      <vt:lpstr>Didattica orientativa Linee guida per l’orientamento Decreto del MIM prot. n. 328 del 22 dicembre 2022</vt:lpstr>
      <vt:lpstr>Sviluppo competenze STEM</vt:lpstr>
      <vt:lpstr>Pratiche di inclusione</vt:lpstr>
      <vt:lpstr>Criteri di valutazione</vt:lpstr>
      <vt:lpstr>Didattica Digitale Integrata</vt:lpstr>
      <vt:lpstr>Presentazione standard di PowerPoint</vt:lpstr>
      <vt:lpstr>CRITERI DI ACCETTAZIONE DOMANDE CLASSE PRIMA a.s. 2026/27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Denise Tagliasacchi</dc:creator>
  <cp:lastModifiedBy>Preside</cp:lastModifiedBy>
  <cp:revision>9</cp:revision>
  <dcterms:created xsi:type="dcterms:W3CDTF">2019-11-12T21:16:20Z</dcterms:created>
  <dcterms:modified xsi:type="dcterms:W3CDTF">2026-01-12T08:44:12Z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0x010100278144D4900FFE469FEC5E355791268C</vt:lpwstr>
  </property>
</Properties>
</file>