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2" r:id="rId5"/>
    <p:sldId id="257" r:id="rId6"/>
    <p:sldId id="259" r:id="rId7"/>
    <p:sldId id="273" r:id="rId8"/>
    <p:sldId id="262" r:id="rId9"/>
    <p:sldId id="263" r:id="rId10"/>
    <p:sldId id="265" r:id="rId11"/>
    <p:sldId id="275" r:id="rId12"/>
    <p:sldId id="266" r:id="rId13"/>
    <p:sldId id="267" r:id="rId14"/>
    <p:sldId id="271"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83" autoAdjust="0"/>
  </p:normalViewPr>
  <p:slideViewPr>
    <p:cSldViewPr snapToGrid="0">
      <p:cViewPr varScale="1">
        <p:scale>
          <a:sx n="115" d="100"/>
          <a:sy n="115" d="100"/>
        </p:scale>
        <p:origin x="444" y="12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31E0563-28A6-4F2C-B88D-6C16B37DF8C4}" type="datetimeFigureOut">
              <a:rPr lang="it-IT" smtClean="0"/>
              <a:t>11/04/2024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398281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31E0563-28A6-4F2C-B88D-6C16B37DF8C4}" type="datetimeFigureOut">
              <a:rPr lang="it-IT" smtClean="0"/>
              <a:t>11/04/2024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84121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31E0563-28A6-4F2C-B88D-6C16B37DF8C4}" type="datetimeFigureOut">
              <a:rPr lang="it-IT" smtClean="0"/>
              <a:t>11/04/2024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301013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31E0563-28A6-4F2C-B88D-6C16B37DF8C4}" type="datetimeFigureOut">
              <a:rPr lang="it-IT" smtClean="0"/>
              <a:t>11/04/2024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93229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31E0563-28A6-4F2C-B88D-6C16B37DF8C4}" type="datetimeFigureOut">
              <a:rPr lang="it-IT" smtClean="0"/>
              <a:t>11/04/2024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80390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31E0563-28A6-4F2C-B88D-6C16B37DF8C4}" type="datetimeFigureOut">
              <a:rPr lang="it-IT" smtClean="0"/>
              <a:t>11/04/2024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85557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31E0563-28A6-4F2C-B88D-6C16B37DF8C4}" type="datetimeFigureOut">
              <a:rPr lang="it-IT" smtClean="0"/>
              <a:t>11/04/2024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50074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31E0563-28A6-4F2C-B88D-6C16B37DF8C4}" type="datetimeFigureOut">
              <a:rPr lang="it-IT" smtClean="0"/>
              <a:t>11/04/2024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364304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31E0563-28A6-4F2C-B88D-6C16B37DF8C4}" type="datetimeFigureOut">
              <a:rPr lang="it-IT" smtClean="0"/>
              <a:t>11/04/2024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24569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31E0563-28A6-4F2C-B88D-6C16B37DF8C4}" type="datetimeFigureOut">
              <a:rPr lang="it-IT" smtClean="0"/>
              <a:t>11/04/2024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29252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31E0563-28A6-4F2C-B88D-6C16B37DF8C4}" type="datetimeFigureOut">
              <a:rPr lang="it-IT" smtClean="0"/>
              <a:t>11/04/2024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176919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E0563-28A6-4F2C-B88D-6C16B37DF8C4}" type="datetimeFigureOut">
              <a:rPr lang="it-IT" smtClean="0"/>
              <a:t>11/04/2024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09960-E17B-4243-8808-A4B5215D11D0}" type="slidenum">
              <a:rPr lang="it-IT" smtClean="0"/>
              <a:t>‹N›</a:t>
            </a:fld>
            <a:endParaRPr lang="it-IT"/>
          </a:p>
        </p:txBody>
      </p:sp>
    </p:spTree>
    <p:extLst>
      <p:ext uri="{BB962C8B-B14F-4D97-AF65-F5344CB8AC3E}">
        <p14:creationId xmlns:p14="http://schemas.microsoft.com/office/powerpoint/2010/main" val="2950105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struzione.it/esami-di-stato/secondo-ciclo24.html#allegati" TargetMode="External"/><Relationship Id="rId2" Type="http://schemas.openxmlformats.org/officeDocument/2006/relationships/hyperlink" Target="https://www.miur.gov.it/web/guest/-/nota-n-7557-del-22-febbraio-2024"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unica.istruzione.gov.it/it/orientamento/il-tuo-percorso/curriculu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552544" y="147358"/>
            <a:ext cx="10240962" cy="6034088"/>
          </a:xfrm>
        </p:spPr>
        <p:txBody>
          <a:bodyPr>
            <a:normAutofit lnSpcReduction="10000"/>
          </a:bodyPr>
          <a:lstStyle/>
          <a:p>
            <a:pPr marL="0" indent="0" algn="ctr">
              <a:buNone/>
            </a:pPr>
            <a:r>
              <a:rPr lang="it-IT" sz="4000" dirty="0"/>
              <a:t>ESAMI DI STATO </a:t>
            </a:r>
            <a:r>
              <a:rPr lang="it-IT" sz="4000" dirty="0" smtClean="0"/>
              <a:t>2024</a:t>
            </a:r>
            <a:endParaRPr lang="it-IT" sz="4000" dirty="0"/>
          </a:p>
          <a:p>
            <a:pPr algn="l"/>
            <a:endParaRPr lang="it-IT" sz="1800" dirty="0"/>
          </a:p>
          <a:p>
            <a:pPr algn="l"/>
            <a:endParaRPr lang="it-IT" sz="1800" dirty="0"/>
          </a:p>
          <a:p>
            <a:pPr marL="0" indent="0" algn="l">
              <a:buNone/>
            </a:pPr>
            <a:r>
              <a:rPr lang="it-IT" sz="1800" dirty="0"/>
              <a:t>NORMATIVA :</a:t>
            </a:r>
          </a:p>
          <a:p>
            <a:pPr algn="l"/>
            <a:r>
              <a:rPr lang="it-IT" sz="1800" dirty="0"/>
              <a:t>D.Lgs.297/94;</a:t>
            </a:r>
          </a:p>
          <a:p>
            <a:pPr algn="l"/>
            <a:r>
              <a:rPr lang="it-IT" sz="1800" dirty="0"/>
              <a:t>D.Lgs.226/2005</a:t>
            </a:r>
          </a:p>
          <a:p>
            <a:pPr algn="l"/>
            <a:r>
              <a:rPr lang="it-IT" sz="1800" dirty="0" err="1"/>
              <a:t>D.Lgs.</a:t>
            </a:r>
            <a:r>
              <a:rPr lang="it-IT" sz="1800" dirty="0"/>
              <a:t> </a:t>
            </a:r>
            <a:r>
              <a:rPr lang="it-IT" sz="1800" dirty="0" smtClean="0"/>
              <a:t>62/2017</a:t>
            </a:r>
          </a:p>
          <a:p>
            <a:pPr algn="l"/>
            <a:r>
              <a:rPr lang="it-IT" sz="1800" dirty="0" smtClean="0"/>
              <a:t>DPR 122/09 ASSENZE MASSIME     DPR 249/98 DISCIPLINA SANZIONI </a:t>
            </a:r>
            <a:endParaRPr lang="it-IT" sz="1800" dirty="0"/>
          </a:p>
          <a:p>
            <a:pPr algn="l"/>
            <a:r>
              <a:rPr lang="it-IT" sz="1800" dirty="0" smtClean="0"/>
              <a:t>O.M</a:t>
            </a:r>
            <a:r>
              <a:rPr lang="it-IT" sz="1800" dirty="0"/>
              <a:t>. </a:t>
            </a:r>
            <a:r>
              <a:rPr lang="it-IT" sz="1800" dirty="0" smtClean="0"/>
              <a:t>n.55 </a:t>
            </a:r>
            <a:r>
              <a:rPr lang="it-IT" sz="1800" dirty="0"/>
              <a:t>del </a:t>
            </a:r>
            <a:r>
              <a:rPr lang="it-IT" sz="1800" dirty="0" smtClean="0"/>
              <a:t>22 </a:t>
            </a:r>
            <a:r>
              <a:rPr lang="it-IT" sz="1800" dirty="0"/>
              <a:t>marzo </a:t>
            </a:r>
            <a:r>
              <a:rPr lang="it-IT" sz="1800" dirty="0" smtClean="0"/>
              <a:t>2024-  </a:t>
            </a:r>
            <a:r>
              <a:rPr lang="it-IT" sz="1800" dirty="0"/>
              <a:t>Modalità di svolgimento Esame di stato</a:t>
            </a:r>
          </a:p>
          <a:p>
            <a:r>
              <a:rPr lang="it-IT" sz="1800" dirty="0" smtClean="0"/>
              <a:t>NOTA MIUR 1243 del 26/03/2024 </a:t>
            </a:r>
            <a:r>
              <a:rPr lang="it-IT" sz="1800" dirty="0"/>
              <a:t> </a:t>
            </a:r>
            <a:r>
              <a:rPr lang="it-IT" sz="1800" dirty="0" smtClean="0"/>
              <a:t>- FORMAZIONE </a:t>
            </a:r>
            <a:r>
              <a:rPr lang="it-IT" sz="1800" dirty="0"/>
              <a:t>delle Commissioni </a:t>
            </a:r>
            <a:r>
              <a:rPr lang="it-IT" sz="1800" dirty="0" smtClean="0"/>
              <a:t>d’Esame</a:t>
            </a:r>
            <a:endParaRPr lang="it-IT" sz="1800" dirty="0"/>
          </a:p>
          <a:p>
            <a:pPr algn="l"/>
            <a:r>
              <a:rPr lang="it-IT" sz="1800" dirty="0"/>
              <a:t>Documento del 15 maggio </a:t>
            </a:r>
            <a:r>
              <a:rPr lang="it-IT" sz="1800" dirty="0" smtClean="0"/>
              <a:t>2023 </a:t>
            </a:r>
            <a:r>
              <a:rPr lang="it-IT" sz="1800" dirty="0"/>
              <a:t>art.10 </a:t>
            </a:r>
            <a:r>
              <a:rPr lang="it-IT" sz="1800" dirty="0" smtClean="0"/>
              <a:t>OM 55/24</a:t>
            </a:r>
            <a:endParaRPr lang="it-IT" sz="1800" dirty="0"/>
          </a:p>
          <a:p>
            <a:pPr algn="l"/>
            <a:r>
              <a:rPr lang="it-IT" sz="1800" dirty="0"/>
              <a:t>Tabella Conversione crediti e correzione scritti</a:t>
            </a:r>
          </a:p>
          <a:p>
            <a:pPr algn="l"/>
            <a:r>
              <a:rPr lang="it-IT" sz="1800" dirty="0"/>
              <a:t>Griglia  Nazionale Prova Orale</a:t>
            </a:r>
          </a:p>
          <a:p>
            <a:r>
              <a:rPr lang="it-IT" sz="1800" dirty="0"/>
              <a:t>CURRICULUM </a:t>
            </a:r>
            <a:r>
              <a:rPr lang="it-IT" sz="1800" dirty="0" smtClean="0"/>
              <a:t>STUDENTE </a:t>
            </a:r>
            <a:r>
              <a:rPr lang="it-IT" sz="1800" b="1" u="sng" dirty="0">
                <a:hlinkClick r:id="rId2"/>
              </a:rPr>
              <a:t>Nota 7557 su indicazioni operative per il rilascio del Curriculum dello studente</a:t>
            </a:r>
            <a:endParaRPr lang="it-IT" sz="1800" dirty="0"/>
          </a:p>
          <a:p>
            <a:r>
              <a:rPr lang="it-IT" sz="1800"/>
              <a:t>MIUR ESAMI DI STATO LINK UTILE   </a:t>
            </a:r>
            <a:r>
              <a:rPr lang="it-IT" sz="1800">
                <a:hlinkClick r:id="rId3"/>
              </a:rPr>
              <a:t>https</a:t>
            </a:r>
            <a:r>
              <a:rPr lang="it-IT" sz="1800">
                <a:hlinkClick r:id="rId3"/>
              </a:rPr>
              <a:t>://</a:t>
            </a:r>
            <a:r>
              <a:rPr lang="it-IT" sz="1800" smtClean="0">
                <a:hlinkClick r:id="rId3"/>
              </a:rPr>
              <a:t>www.istruzione.it/esami-di-stato/secondo-ciclo24.html#allegati</a:t>
            </a:r>
            <a:endParaRPr lang="it-IT" sz="1800" smtClean="0"/>
          </a:p>
          <a:p>
            <a:endParaRPr lang="it-IT" sz="1800" dirty="0"/>
          </a:p>
          <a:p>
            <a:pPr algn="l"/>
            <a:endParaRPr lang="it-IT" sz="1800" dirty="0"/>
          </a:p>
          <a:p>
            <a:pPr algn="l"/>
            <a:endParaRPr lang="it-IT" sz="1800" dirty="0"/>
          </a:p>
          <a:p>
            <a:pPr algn="l"/>
            <a:endParaRPr lang="it-IT" sz="1800" dirty="0"/>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5247" y="147358"/>
            <a:ext cx="2593571" cy="2593571"/>
          </a:xfrm>
          <a:prstGeom prst="rect">
            <a:avLst/>
          </a:prstGeom>
        </p:spPr>
      </p:pic>
    </p:spTree>
    <p:extLst>
      <p:ext uri="{BB962C8B-B14F-4D97-AF65-F5344CB8AC3E}">
        <p14:creationId xmlns:p14="http://schemas.microsoft.com/office/powerpoint/2010/main" val="1524178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a:t>SVOLGIMENTO DEL COLLOQUIO D’ ESAME art. 22 </a:t>
            </a:r>
            <a:r>
              <a:rPr lang="it-IT" sz="3200" dirty="0" smtClean="0"/>
              <a:t>O.M.55/ 24</a:t>
            </a:r>
            <a:br>
              <a:rPr lang="it-IT" sz="3200" dirty="0" smtClean="0"/>
            </a:br>
            <a:r>
              <a:rPr lang="it-IT" sz="3200" dirty="0" smtClean="0"/>
              <a:t>20 </a:t>
            </a:r>
            <a:r>
              <a:rPr lang="it-IT" sz="3200" dirty="0"/>
              <a:t>punti a disposizione della commissione che opera</a:t>
            </a:r>
            <a:br>
              <a:rPr lang="it-IT" sz="3200" dirty="0"/>
            </a:br>
            <a:endParaRPr lang="it-IT" sz="3200" dirty="0"/>
          </a:p>
        </p:txBody>
      </p:sp>
      <p:sp>
        <p:nvSpPr>
          <p:cNvPr id="3" name="Segnaposto contenuto 2"/>
          <p:cNvSpPr>
            <a:spLocks noGrp="1"/>
          </p:cNvSpPr>
          <p:nvPr>
            <p:ph idx="1"/>
          </p:nvPr>
        </p:nvSpPr>
        <p:spPr>
          <a:xfrm>
            <a:off x="838200" y="1843554"/>
            <a:ext cx="10515600" cy="5014446"/>
          </a:xfrm>
        </p:spPr>
        <p:txBody>
          <a:bodyPr>
            <a:normAutofit/>
          </a:bodyPr>
          <a:lstStyle/>
          <a:p>
            <a:r>
              <a:rPr lang="it-IT" sz="2400" dirty="0"/>
              <a:t>a) a partire dall’analisi, da parte del candidato, del materiale scelto dalla sottocommissione, attinente alle Indicazioni nazionali per i Licei e alle Linee guida per gli istituti tecnici e professionali. </a:t>
            </a:r>
          </a:p>
          <a:p>
            <a:r>
              <a:rPr lang="it-IT" sz="2400" dirty="0"/>
              <a:t>b) Il materiale è costituito da un testo, un documento, un’esperienza, un progetto, un problema, ed è predisposto e assegnato dalla sottocommissione ai sensi del comma 5. art 22: il materiale è predisposto ed assegnato ogni giorno prima dell’inizio dei colloqui. </a:t>
            </a:r>
          </a:p>
          <a:p>
            <a:r>
              <a:rPr lang="it-IT" sz="2400" dirty="0"/>
              <a:t>c) Si ritiene si debba trattare di un solo materiale scelto in modo da risultare interessante e stimolante ma anche di non difficile comprensione. </a:t>
            </a:r>
          </a:p>
          <a:p>
            <a:r>
              <a:rPr lang="it-IT" sz="2400" dirty="0"/>
              <a:t>d) I materiali debbono favorire la trattazione dei nodi caratterizzanti le diverse discipline e il loro rapporto interdisciplinare (non si parla di pluridisciplinarità)</a:t>
            </a:r>
          </a:p>
        </p:txBody>
      </p:sp>
    </p:spTree>
    <p:extLst>
      <p:ext uri="{BB962C8B-B14F-4D97-AF65-F5344CB8AC3E}">
        <p14:creationId xmlns:p14="http://schemas.microsoft.com/office/powerpoint/2010/main" val="257667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PARTE RELATIVA PCTO</a:t>
            </a:r>
            <a:endParaRPr lang="it-IT" dirty="0"/>
          </a:p>
        </p:txBody>
      </p:sp>
      <p:sp>
        <p:nvSpPr>
          <p:cNvPr id="3" name="Segnaposto contenuto 2"/>
          <p:cNvSpPr>
            <a:spLocks noGrp="1"/>
          </p:cNvSpPr>
          <p:nvPr>
            <p:ph idx="1"/>
          </p:nvPr>
        </p:nvSpPr>
        <p:spPr/>
        <p:txBody>
          <a:bodyPr>
            <a:normAutofit fontScale="40000" lnSpcReduction="20000"/>
          </a:bodyPr>
          <a:lstStyle/>
          <a:p>
            <a:r>
              <a:rPr lang="it-IT" dirty="0"/>
              <a:t>NOTE PER LA RELAZIONE SULL'ESPERIENZA PCTO (Percorsi per le Competenze trasversali e per l’Orientamento)</a:t>
            </a:r>
          </a:p>
          <a:p>
            <a:r>
              <a:rPr lang="it-IT" dirty="0"/>
              <a:t>Premessa: in questo breve scritto troverai alcuni consigli su come stendere la relazione di presentazione del proprio PCTO da presentare al colloquio dell’Esame di Stato. L’esposizione della tua esperienza, possibilmente la più significativa e documentata tra quelle svolte nel triennio, comporterà domande da parte del Presidente e/o dei Commissari d'Esame; per tale motivo, dovrai essere pronto a fornire ulteriori spiegazioni e commenti.</a:t>
            </a:r>
          </a:p>
          <a:p>
            <a:r>
              <a:rPr lang="it-IT" dirty="0"/>
              <a:t>Progettazione: come previsto dalla normativa (“il candidato dimostra, nel corso del colloquio di saper analizzare criticamente e correlare al percorso di studi seguito e al PECUP, mediante una breve relazione o un lavoro multimediale, le esperienze svolte nell’ambito dei PCTO, con riferimento al complesso del percorso effettuato, tenuto conto delle criticità determinate dall’emergenza pandemica), dopo un rapido excursus sulle attività svolte nel triennio, presenterai la relazione relativa all’esperienza che ritieni più significativa. Tieni conto che ci saranno dei punti fermi cui fare riferimento, soprattutto con riferimento agli stage:</a:t>
            </a:r>
          </a:p>
          <a:p>
            <a:r>
              <a:rPr lang="it-IT" dirty="0"/>
              <a:t>- le caratteristiche della struttura ospitante e, in generale, del contesto esterno, collegate al tuo indirizzo di studi;</a:t>
            </a:r>
          </a:p>
          <a:p>
            <a:r>
              <a:rPr lang="it-IT" dirty="0"/>
              <a:t>- le competenze che hai acquisito, collegate alle competenze del profilo in uscita del tuo corso di studi e alle conoscenze delle discipline che lo caratterizzano;</a:t>
            </a:r>
          </a:p>
          <a:p>
            <a:r>
              <a:rPr lang="it-IT" dirty="0"/>
              <a:t>- il contesto e ciò che hai appreso, collegati alle tue scelte future, riguardanti i possibili sbocchi post diploma, di studio e/o lavorativi.</a:t>
            </a:r>
          </a:p>
          <a:p>
            <a:r>
              <a:rPr lang="it-IT" dirty="0"/>
              <a:t>Elaborazione: vista la possibilità di utilizzare la versione multimediale, si consiglia la produzione di circa 6/8 </a:t>
            </a:r>
            <a:r>
              <a:rPr lang="it-IT" dirty="0" err="1"/>
              <a:t>slides</a:t>
            </a:r>
            <a:r>
              <a:rPr lang="it-IT" dirty="0"/>
              <a:t> (compreso portfolio di presentazione) per una durata di circa 7/8 minuti. Per i più creativi e talentuosi, possono aggiungersi altre modalità di presentazione: un video che illustri l'ambiente di lavoro, le persone e le attività principali (attenzione in questo caso alla normativa sulla “privacy); un’intervista al “boss” o ai “colleghi”; ecc.</a:t>
            </a:r>
          </a:p>
          <a:p>
            <a:r>
              <a:rPr lang="it-IT" dirty="0"/>
              <a:t>Nella pagina iniziale potrai inserire lo schema riassuntivo del tuo percorso triennale (certificazione); in quella successiva troveranno posto il titolo del percorso, il periodo di svolgimento, il numero di ore, ecc. Potrà far seguito il planning delle attività previste dal progetto formativo e gli obiettivi stabiliti. Rilevante anche la descrizione dell’ente ospitante ed il suo settore di attività. La narrazione di una giornata-tipo potrà rivelarsi coinvolgente: raccontala nei suoi dettagli, magari riportando curiosità; precisa le mansioni, i compiti e gli strumenti a disposizione; evidenzia l'apporto del tuo lavoro. Il linguaggio sarà chiaro ed efficace (utilizza frasi semplici e brevi).</a:t>
            </a:r>
          </a:p>
          <a:p>
            <a:r>
              <a:rPr lang="it-IT" dirty="0"/>
              <a:t>Non dimenticare di evidenziare le competenze in entrata e in uscita; non esitare a chiarire la validità (o meno) dell’esperienza, se è servita per approfondire conoscenze pregresse, aumentare e rafforzare competenze, stimolare la tua curiosità e l'interesse verso quel campo applicativo.</a:t>
            </a:r>
          </a:p>
          <a:p>
            <a:r>
              <a:rPr lang="it-IT" dirty="0"/>
              <a:t>Puoi anche raccontare un'esperienza negativa, ma devi motivarne la ragione e magari essere in grado di proporre eventuali miglioramenti.</a:t>
            </a:r>
          </a:p>
          <a:p>
            <a:r>
              <a:rPr lang="it-IT" dirty="0"/>
              <a:t>Come premesso, si tratta di annotazioni basate sulle recenti ordinanze ministeriali relative al Colloquio; sarà poi la Commissione ad indicare gli effettivi tempi e criteri per lo svolgimento della relazione. Si raccomanda pertanto di far riferimento ai suggerimenti del proprio tutor scolastico.</a:t>
            </a:r>
          </a:p>
          <a:p>
            <a:endParaRPr lang="it-IT" dirty="0"/>
          </a:p>
        </p:txBody>
      </p:sp>
    </p:spTree>
    <p:extLst>
      <p:ext uri="{BB962C8B-B14F-4D97-AF65-F5344CB8AC3E}">
        <p14:creationId xmlns:p14="http://schemas.microsoft.com/office/powerpoint/2010/main" val="362761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SVOLGIMENTO PROVA ORALE</a:t>
            </a:r>
          </a:p>
        </p:txBody>
      </p:sp>
      <p:sp>
        <p:nvSpPr>
          <p:cNvPr id="3" name="Segnaposto contenuto 2"/>
          <p:cNvSpPr>
            <a:spLocks noGrp="1"/>
          </p:cNvSpPr>
          <p:nvPr>
            <p:ph idx="1"/>
          </p:nvPr>
        </p:nvSpPr>
        <p:spPr>
          <a:xfrm>
            <a:off x="838200" y="1395319"/>
            <a:ext cx="10515600" cy="5014446"/>
          </a:xfrm>
        </p:spPr>
        <p:txBody>
          <a:bodyPr>
            <a:normAutofit/>
          </a:bodyPr>
          <a:lstStyle/>
          <a:p>
            <a:r>
              <a:rPr lang="it-IT" sz="1600" dirty="0"/>
              <a:t>PROVA ESABAC ( Tempo aggiuntivo)</a:t>
            </a:r>
          </a:p>
          <a:p>
            <a:endParaRPr lang="it-IT" sz="1400" dirty="0"/>
          </a:p>
          <a:p>
            <a:pPr marL="0" indent="0">
              <a:buNone/>
            </a:pPr>
            <a:r>
              <a:rPr lang="it-IT" sz="1800" dirty="0"/>
              <a:t>Per le sezioni di percorsi liceali ove è attivato il progetto </a:t>
            </a:r>
            <a:r>
              <a:rPr lang="it-IT" sz="1800" dirty="0" err="1"/>
              <a:t>EsaBac</a:t>
            </a:r>
            <a:r>
              <a:rPr lang="it-IT" sz="1800" dirty="0"/>
              <a:t>, le prove scritte  sono sostituite da: </a:t>
            </a:r>
          </a:p>
          <a:p>
            <a:pPr>
              <a:buFontTx/>
              <a:buChar char="-"/>
            </a:pPr>
            <a:r>
              <a:rPr lang="it-IT" sz="1800" dirty="0"/>
              <a:t>una prova orale in Lingua e letteratura francese,</a:t>
            </a:r>
          </a:p>
          <a:p>
            <a:pPr>
              <a:buFontTx/>
              <a:buChar char="-"/>
            </a:pPr>
            <a:r>
              <a:rPr lang="it-IT" sz="1800" dirty="0"/>
              <a:t> - una prova orale che verte sulla disciplina non linguistica, Storia, veicolata in francese.</a:t>
            </a:r>
          </a:p>
          <a:p>
            <a:pPr>
              <a:buFontTx/>
              <a:buChar char="-"/>
            </a:pPr>
            <a:r>
              <a:rPr lang="it-IT" sz="1800" dirty="0"/>
              <a:t> Della valutazione delle due prove orali si tiene conto nell'ambito della valutazione generale del colloquio. </a:t>
            </a:r>
          </a:p>
          <a:p>
            <a:pPr>
              <a:buFontTx/>
              <a:buChar char="-"/>
            </a:pPr>
            <a:r>
              <a:rPr lang="it-IT" sz="1800" dirty="0"/>
              <a:t>Ai soli fini del </a:t>
            </a:r>
            <a:r>
              <a:rPr lang="it-IT" sz="1800" dirty="0" err="1"/>
              <a:t>Baccalaureat</a:t>
            </a:r>
            <a:r>
              <a:rPr lang="it-IT" sz="1800" dirty="0"/>
              <a:t>, la commissione esprime in ventesimi il punteggio. Per il rilascio dei relativi diplomi, il candidato deve aver avuto nei relativi esami un punteggio complessivo almeno pari a 12/20, che costituisce la soglia della sufficienza. </a:t>
            </a:r>
          </a:p>
          <a:p>
            <a:pPr>
              <a:buFontTx/>
              <a:buChar char="-"/>
            </a:pPr>
            <a:r>
              <a:rPr lang="it-IT" sz="1800" dirty="0"/>
              <a:t>L’esito della parte specifica dell’esame </a:t>
            </a:r>
            <a:r>
              <a:rPr lang="it-IT" sz="1800" dirty="0" err="1"/>
              <a:t>EsaBac</a:t>
            </a:r>
            <a:r>
              <a:rPr lang="it-IT" sz="1800" dirty="0"/>
              <a:t> , con l’indicazione del punteggio finale conseguito, è pubblicato, per tutti i candidati con la formula: “Esito </a:t>
            </a:r>
            <a:r>
              <a:rPr lang="it-IT" sz="1800" dirty="0" err="1"/>
              <a:t>EsaBac</a:t>
            </a:r>
            <a:r>
              <a:rPr lang="it-IT" sz="1800" dirty="0"/>
              <a:t>: punti...” in caso di risultato positivo; con la sola indicazione “Esito </a:t>
            </a:r>
            <a:r>
              <a:rPr lang="it-IT" sz="1800" dirty="0" err="1"/>
              <a:t>EsaBac</a:t>
            </a:r>
            <a:r>
              <a:rPr lang="it-IT" sz="1800" dirty="0"/>
              <a:t>: esito negativo” nel caso di mancato superamento dell’esame relativo a detta parte specifica</a:t>
            </a:r>
            <a:r>
              <a:rPr lang="it-IT" sz="1800" dirty="0" smtClean="0"/>
              <a:t>.</a:t>
            </a:r>
          </a:p>
          <a:p>
            <a:pPr>
              <a:buFontTx/>
              <a:buChar char="-"/>
            </a:pPr>
            <a:r>
              <a:rPr lang="it-IT" sz="1800" dirty="0"/>
              <a:t>CURRICULUM STUDENTE  </a:t>
            </a:r>
            <a:r>
              <a:rPr lang="it-IT" sz="1800" dirty="0">
                <a:hlinkClick r:id="rId2"/>
              </a:rPr>
              <a:t>https://</a:t>
            </a:r>
            <a:r>
              <a:rPr lang="it-IT" sz="1800" dirty="0" smtClean="0">
                <a:hlinkClick r:id="rId2"/>
              </a:rPr>
              <a:t>unica.istruzione.gov.it/it/orientamento/il-tuo-percorso/curriculum</a:t>
            </a:r>
            <a:endParaRPr lang="it-IT" sz="1800" dirty="0" smtClean="0"/>
          </a:p>
          <a:p>
            <a:pPr>
              <a:buFontTx/>
              <a:buChar char="-"/>
            </a:pPr>
            <a:endParaRPr lang="it-IT" sz="1800" dirty="0"/>
          </a:p>
        </p:txBody>
      </p:sp>
    </p:spTree>
    <p:extLst>
      <p:ext uri="{BB962C8B-B14F-4D97-AF65-F5344CB8AC3E}">
        <p14:creationId xmlns:p14="http://schemas.microsoft.com/office/powerpoint/2010/main" val="1342150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44" y="232756"/>
            <a:ext cx="10224655" cy="6367549"/>
          </a:xfrm>
          <a:prstGeom prst="rect">
            <a:avLst/>
          </a:prstGeom>
        </p:spPr>
      </p:pic>
    </p:spTree>
    <p:extLst>
      <p:ext uri="{BB962C8B-B14F-4D97-AF65-F5344CB8AC3E}">
        <p14:creationId xmlns:p14="http://schemas.microsoft.com/office/powerpoint/2010/main" val="948854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DEE5562-68C1-4916-82FD-5742BAA33C28}"/>
              </a:ext>
            </a:extLst>
          </p:cNvPr>
          <p:cNvSpPr>
            <a:spLocks noGrp="1"/>
          </p:cNvSpPr>
          <p:nvPr>
            <p:ph type="title" idx="4294967295"/>
          </p:nvPr>
        </p:nvSpPr>
        <p:spPr>
          <a:xfrm>
            <a:off x="191193" y="3540587"/>
            <a:ext cx="10515600" cy="2687638"/>
          </a:xfrm>
        </p:spPr>
        <p:txBody>
          <a:bodyPr>
            <a:normAutofit/>
          </a:bodyPr>
          <a:lstStyle/>
          <a:p>
            <a:pPr algn="ctr"/>
            <a:r>
              <a:rPr lang="it-IT" dirty="0"/>
              <a:t>FORZA CHE CI SEI</a:t>
            </a:r>
            <a:br>
              <a:rPr lang="it-IT" dirty="0"/>
            </a:br>
            <a:r>
              <a:rPr lang="it-IT" dirty="0" smtClean="0"/>
              <a:t/>
            </a:r>
            <a:br>
              <a:rPr lang="it-IT" dirty="0" smtClean="0"/>
            </a:br>
            <a:r>
              <a:rPr lang="it-IT" dirty="0"/>
              <a:t/>
            </a:r>
            <a:br>
              <a:rPr lang="it-IT" dirty="0"/>
            </a:br>
            <a:endParaRPr lang="it-IT" dirty="0"/>
          </a:p>
        </p:txBody>
      </p:sp>
      <p:sp>
        <p:nvSpPr>
          <p:cNvPr id="3" name="Segnaposto contenuto 2">
            <a:extLst>
              <a:ext uri="{FF2B5EF4-FFF2-40B4-BE49-F238E27FC236}">
                <a16:creationId xmlns="" xmlns:a16="http://schemas.microsoft.com/office/drawing/2014/main" id="{AFDEC084-DF43-40C6-940C-D277F8A2456A}"/>
              </a:ext>
            </a:extLst>
          </p:cNvPr>
          <p:cNvSpPr>
            <a:spLocks noGrp="1"/>
          </p:cNvSpPr>
          <p:nvPr>
            <p:ph idx="4294967295"/>
          </p:nvPr>
        </p:nvSpPr>
        <p:spPr>
          <a:xfrm>
            <a:off x="0" y="1825625"/>
            <a:ext cx="9193876" cy="1142019"/>
          </a:xfrm>
        </p:spPr>
        <p:txBody>
          <a:bodyPr/>
          <a:lstStyle/>
          <a:p>
            <a:pPr marL="0" indent="0" algn="ctr">
              <a:buNone/>
            </a:pPr>
            <a:r>
              <a:rPr lang="it-IT" dirty="0" smtClean="0"/>
              <a:t>                          TU </a:t>
            </a:r>
            <a:r>
              <a:rPr lang="it-IT" dirty="0"/>
              <a:t>VALI SEMPRE E COMUNQUE.</a:t>
            </a:r>
          </a:p>
          <a:p>
            <a:endParaRPr lang="it-IT" dirty="0"/>
          </a:p>
          <a:p>
            <a:endParaRPr lang="it-IT" dirty="0" smtClean="0"/>
          </a:p>
          <a:p>
            <a:pPr marL="0" indent="0">
              <a:buNone/>
            </a:pPr>
            <a:endParaRPr lang="it-IT" dirty="0"/>
          </a:p>
        </p:txBody>
      </p:sp>
    </p:spTree>
    <p:extLst>
      <p:ext uri="{BB962C8B-B14F-4D97-AF65-F5344CB8AC3E}">
        <p14:creationId xmlns:p14="http://schemas.microsoft.com/office/powerpoint/2010/main" val="1251044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C5BC39B-BCF0-4917-8897-5A06A7CDC613}"/>
              </a:ext>
            </a:extLst>
          </p:cNvPr>
          <p:cNvSpPr>
            <a:spLocks noGrp="1"/>
          </p:cNvSpPr>
          <p:nvPr>
            <p:ph type="title"/>
          </p:nvPr>
        </p:nvSpPr>
        <p:spPr/>
        <p:txBody>
          <a:bodyPr/>
          <a:lstStyle/>
          <a:p>
            <a:r>
              <a:rPr lang="it-IT" dirty="0"/>
              <a:t>AMMISSIONE ALL’ESAME DI STATO </a:t>
            </a:r>
            <a:r>
              <a:rPr lang="it-IT" dirty="0" smtClean="0"/>
              <a:t>2024</a:t>
            </a:r>
            <a:endParaRPr lang="it-IT" dirty="0"/>
          </a:p>
        </p:txBody>
      </p:sp>
      <p:sp>
        <p:nvSpPr>
          <p:cNvPr id="3" name="Segnaposto contenuto 2">
            <a:extLst>
              <a:ext uri="{FF2B5EF4-FFF2-40B4-BE49-F238E27FC236}">
                <a16:creationId xmlns="" xmlns:a16="http://schemas.microsoft.com/office/drawing/2014/main" id="{DCEED1B0-E816-4AD9-969A-59D3664F818B}"/>
              </a:ext>
            </a:extLst>
          </p:cNvPr>
          <p:cNvSpPr>
            <a:spLocks noGrp="1"/>
          </p:cNvSpPr>
          <p:nvPr>
            <p:ph idx="1"/>
          </p:nvPr>
        </p:nvSpPr>
        <p:spPr>
          <a:xfrm>
            <a:off x="838200" y="1601180"/>
            <a:ext cx="10515600" cy="4641677"/>
          </a:xfrm>
        </p:spPr>
        <p:txBody>
          <a:bodyPr>
            <a:normAutofit fontScale="92500"/>
          </a:bodyPr>
          <a:lstStyle/>
          <a:p>
            <a:pPr marL="0" indent="0" algn="ctr">
              <a:buNone/>
            </a:pPr>
            <a:r>
              <a:rPr lang="it-IT" b="1" dirty="0" smtClean="0"/>
              <a:t>CONDIZIONI </a:t>
            </a:r>
            <a:r>
              <a:rPr lang="it-IT" b="1" dirty="0"/>
              <a:t>NECESSARIE</a:t>
            </a:r>
          </a:p>
          <a:p>
            <a:r>
              <a:rPr lang="it-IT" dirty="0" smtClean="0"/>
              <a:t>NON </a:t>
            </a:r>
            <a:r>
              <a:rPr lang="it-IT" dirty="0"/>
              <a:t>SUPERARE ¼ ASSENZE SUL MONTE ORE </a:t>
            </a:r>
            <a:r>
              <a:rPr lang="it-IT" dirty="0" smtClean="0"/>
              <a:t>CURRICULARE</a:t>
            </a:r>
            <a:endParaRPr lang="it-IT" dirty="0"/>
          </a:p>
          <a:p>
            <a:r>
              <a:rPr lang="it-IT" dirty="0"/>
              <a:t>Votazione non inferiore a sei decimi in ciascuna disciplina o gruppo di discipline valutate con un unico voto </a:t>
            </a:r>
          </a:p>
          <a:p>
            <a:pPr marL="0" indent="0">
              <a:buNone/>
            </a:pPr>
            <a:r>
              <a:rPr lang="it-IT" dirty="0"/>
              <a:t>• voto di comportamento non inferiore a sei decimi</a:t>
            </a:r>
          </a:p>
          <a:p>
            <a:pPr marL="0" indent="0">
              <a:buNone/>
            </a:pPr>
            <a:r>
              <a:rPr lang="it-IT" dirty="0"/>
              <a:t> • possibilità di ammettere con provvedimento motivato nel caso di una insufficienza in una sola disciplina o gruppo di discipline (SOLO 1 INSUFF</a:t>
            </a:r>
            <a:r>
              <a:rPr lang="it-IT" dirty="0" smtClean="0"/>
              <a:t>.)</a:t>
            </a:r>
          </a:p>
          <a:p>
            <a:r>
              <a:rPr lang="it-IT" dirty="0" smtClean="0"/>
              <a:t>Aver svolto OBBLIGATORIAMENTE le PROVE INVALSI</a:t>
            </a:r>
            <a:endParaRPr lang="it-IT" dirty="0"/>
          </a:p>
          <a:p>
            <a:pPr marL="0" indent="0" algn="ctr">
              <a:buNone/>
            </a:pPr>
            <a:r>
              <a:rPr lang="it-IT" b="1" dirty="0"/>
              <a:t>DEROGA</a:t>
            </a:r>
            <a:r>
              <a:rPr lang="it-IT" dirty="0"/>
              <a:t> </a:t>
            </a:r>
            <a:r>
              <a:rPr lang="it-IT" dirty="0" smtClean="0"/>
              <a:t>PCTO  ART.13 Comma.2/c</a:t>
            </a:r>
            <a:endParaRPr lang="it-IT" dirty="0"/>
          </a:p>
          <a:p>
            <a:r>
              <a:rPr lang="it-IT" dirty="0"/>
              <a:t>AL LIMITE ORE PCTO NEL TRIENNIO (90 H LICEI – 150 H ISTITUTI TECNICI)</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720671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635DBEE-A9F0-4611-A510-C75658A85EC6}"/>
              </a:ext>
            </a:extLst>
          </p:cNvPr>
          <p:cNvSpPr>
            <a:spLocks noGrp="1"/>
          </p:cNvSpPr>
          <p:nvPr>
            <p:ph type="title"/>
          </p:nvPr>
        </p:nvSpPr>
        <p:spPr>
          <a:xfrm>
            <a:off x="838200" y="332509"/>
            <a:ext cx="10515600" cy="1358179"/>
          </a:xfrm>
        </p:spPr>
        <p:txBody>
          <a:bodyPr>
            <a:normAutofit/>
          </a:bodyPr>
          <a:lstStyle/>
          <a:p>
            <a:r>
              <a:rPr lang="it-IT" sz="3200" dirty="0"/>
              <a:t>LE DATE DA RICORDARE – PROVE E PUNTI</a:t>
            </a:r>
          </a:p>
        </p:txBody>
      </p:sp>
      <p:graphicFrame>
        <p:nvGraphicFramePr>
          <p:cNvPr id="4" name="Segnaposto contenuto 3">
            <a:extLst>
              <a:ext uri="{FF2B5EF4-FFF2-40B4-BE49-F238E27FC236}">
                <a16:creationId xmlns="" xmlns:a16="http://schemas.microsoft.com/office/drawing/2014/main" id="{1010F287-5538-451E-89EF-1851AE4EEFA8}"/>
              </a:ext>
            </a:extLst>
          </p:cNvPr>
          <p:cNvGraphicFramePr>
            <a:graphicFrameLocks noGrp="1"/>
          </p:cNvGraphicFramePr>
          <p:nvPr>
            <p:ph idx="1"/>
            <p:extLst>
              <p:ext uri="{D42A27DB-BD31-4B8C-83A1-F6EECF244321}">
                <p14:modId xmlns:p14="http://schemas.microsoft.com/office/powerpoint/2010/main" val="501940404"/>
              </p:ext>
            </p:extLst>
          </p:nvPr>
        </p:nvGraphicFramePr>
        <p:xfrm>
          <a:off x="250661" y="1224762"/>
          <a:ext cx="11493304" cy="4008420"/>
        </p:xfrm>
        <a:graphic>
          <a:graphicData uri="http://schemas.openxmlformats.org/drawingml/2006/table">
            <a:tbl>
              <a:tblPr firstRow="1" bandRow="1">
                <a:tableStyleId>{5C22544A-7EE6-4342-B048-85BDC9FD1C3A}</a:tableStyleId>
              </a:tblPr>
              <a:tblGrid>
                <a:gridCol w="3831102">
                  <a:extLst>
                    <a:ext uri="{9D8B030D-6E8A-4147-A177-3AD203B41FA5}">
                      <a16:colId xmlns="" xmlns:a16="http://schemas.microsoft.com/office/drawing/2014/main" val="4242729848"/>
                    </a:ext>
                  </a:extLst>
                </a:gridCol>
                <a:gridCol w="4339779">
                  <a:extLst>
                    <a:ext uri="{9D8B030D-6E8A-4147-A177-3AD203B41FA5}">
                      <a16:colId xmlns="" xmlns:a16="http://schemas.microsoft.com/office/drawing/2014/main" val="394869766"/>
                    </a:ext>
                  </a:extLst>
                </a:gridCol>
                <a:gridCol w="3322423">
                  <a:extLst>
                    <a:ext uri="{9D8B030D-6E8A-4147-A177-3AD203B41FA5}">
                      <a16:colId xmlns="" xmlns:a16="http://schemas.microsoft.com/office/drawing/2014/main" val="1498123030"/>
                    </a:ext>
                  </a:extLst>
                </a:gridCol>
              </a:tblGrid>
              <a:tr h="474254">
                <a:tc>
                  <a:txBody>
                    <a:bodyPr/>
                    <a:lstStyle/>
                    <a:p>
                      <a:r>
                        <a:rPr lang="it-IT" dirty="0">
                          <a:solidFill>
                            <a:schemeClr val="tx1"/>
                          </a:solidFill>
                        </a:rPr>
                        <a:t>DATA</a:t>
                      </a:r>
                    </a:p>
                  </a:txBody>
                  <a:tcPr/>
                </a:tc>
                <a:tc>
                  <a:txBody>
                    <a:bodyPr/>
                    <a:lstStyle/>
                    <a:p>
                      <a:r>
                        <a:rPr lang="it-IT" dirty="0">
                          <a:solidFill>
                            <a:schemeClr val="tx1"/>
                          </a:solidFill>
                        </a:rPr>
                        <a:t>COSA</a:t>
                      </a:r>
                    </a:p>
                  </a:txBody>
                  <a:tcPr/>
                </a:tc>
                <a:tc>
                  <a:txBody>
                    <a:bodyPr/>
                    <a:lstStyle/>
                    <a:p>
                      <a:r>
                        <a:rPr lang="it-IT" dirty="0">
                          <a:solidFill>
                            <a:schemeClr val="tx1"/>
                          </a:solidFill>
                        </a:rPr>
                        <a:t>PUNTEGGIO MASSIMO</a:t>
                      </a:r>
                    </a:p>
                  </a:txBody>
                  <a:tcPr/>
                </a:tc>
                <a:extLst>
                  <a:ext uri="{0D108BD9-81ED-4DB2-BD59-A6C34878D82A}">
                    <a16:rowId xmlns="" xmlns:a16="http://schemas.microsoft.com/office/drawing/2014/main" val="1596132865"/>
                  </a:ext>
                </a:extLst>
              </a:tr>
              <a:tr h="818575">
                <a:tc>
                  <a:txBody>
                    <a:bodyPr/>
                    <a:lstStyle/>
                    <a:p>
                      <a:r>
                        <a:rPr lang="it-IT" dirty="0"/>
                        <a:t>7</a:t>
                      </a:r>
                      <a:r>
                        <a:rPr lang="it-IT" dirty="0" smtClean="0"/>
                        <a:t> </a:t>
                      </a:r>
                      <a:r>
                        <a:rPr lang="it-IT" dirty="0"/>
                        <a:t>– </a:t>
                      </a:r>
                      <a:r>
                        <a:rPr lang="it-IT" dirty="0" smtClean="0"/>
                        <a:t>13 GIUGNO 2024</a:t>
                      </a:r>
                      <a:endParaRPr lang="it-IT" dirty="0"/>
                    </a:p>
                  </a:txBody>
                  <a:tcPr/>
                </a:tc>
                <a:tc>
                  <a:txBody>
                    <a:bodyPr/>
                    <a:lstStyle/>
                    <a:p>
                      <a:r>
                        <a:rPr lang="it-IT" dirty="0"/>
                        <a:t>SCRUTINI ( AMMISSIONE </a:t>
                      </a:r>
                      <a:r>
                        <a:rPr lang="it-IT" dirty="0" smtClean="0"/>
                        <a:t> - VOTI </a:t>
                      </a:r>
                      <a:r>
                        <a:rPr lang="it-IT" dirty="0"/>
                        <a:t>SINGOLI </a:t>
                      </a:r>
                      <a:r>
                        <a:rPr lang="it-IT" dirty="0" smtClean="0"/>
                        <a:t>CREDITI  ultimo anno e CREDITI TOTALI )</a:t>
                      </a:r>
                      <a:endParaRPr lang="it-IT" dirty="0"/>
                    </a:p>
                  </a:txBody>
                  <a:tcPr/>
                </a:tc>
                <a:tc>
                  <a:txBody>
                    <a:bodyPr/>
                    <a:lstStyle/>
                    <a:p>
                      <a:r>
                        <a:rPr lang="it-IT" dirty="0" smtClean="0"/>
                        <a:t>MASSIMO 40</a:t>
                      </a:r>
                      <a:r>
                        <a:rPr lang="it-IT" baseline="0" dirty="0" smtClean="0"/>
                        <a:t> </a:t>
                      </a:r>
                      <a:r>
                        <a:rPr lang="it-IT" dirty="0" smtClean="0"/>
                        <a:t> </a:t>
                      </a:r>
                      <a:r>
                        <a:rPr lang="it-IT" dirty="0"/>
                        <a:t>PUNTI</a:t>
                      </a:r>
                    </a:p>
                  </a:txBody>
                  <a:tcPr/>
                </a:tc>
                <a:extLst>
                  <a:ext uri="{0D108BD9-81ED-4DB2-BD59-A6C34878D82A}">
                    <a16:rowId xmlns="" xmlns:a16="http://schemas.microsoft.com/office/drawing/2014/main" val="913376421"/>
                  </a:ext>
                </a:extLst>
              </a:tr>
              <a:tr h="474254">
                <a:tc>
                  <a:txBody>
                    <a:bodyPr/>
                    <a:lstStyle/>
                    <a:p>
                      <a:r>
                        <a:rPr lang="it-IT" dirty="0" smtClean="0"/>
                        <a:t>17 </a:t>
                      </a:r>
                      <a:r>
                        <a:rPr lang="it-IT" dirty="0"/>
                        <a:t>GIUGNO </a:t>
                      </a:r>
                    </a:p>
                  </a:txBody>
                  <a:tcPr/>
                </a:tc>
                <a:tc>
                  <a:txBody>
                    <a:bodyPr/>
                    <a:lstStyle/>
                    <a:p>
                      <a:r>
                        <a:rPr lang="it-IT" dirty="0" smtClean="0"/>
                        <a:t>COMM. PLENARIA </a:t>
                      </a:r>
                      <a:r>
                        <a:rPr lang="it-IT" dirty="0"/>
                        <a:t>– CALENDARIO ORALI</a:t>
                      </a:r>
                    </a:p>
                  </a:txBody>
                  <a:tcPr/>
                </a:tc>
                <a:tc>
                  <a:txBody>
                    <a:bodyPr/>
                    <a:lstStyle/>
                    <a:p>
                      <a:endParaRPr lang="it-IT" dirty="0"/>
                    </a:p>
                  </a:txBody>
                  <a:tcPr/>
                </a:tc>
                <a:extLst>
                  <a:ext uri="{0D108BD9-81ED-4DB2-BD59-A6C34878D82A}">
                    <a16:rowId xmlns="" xmlns:a16="http://schemas.microsoft.com/office/drawing/2014/main" val="1576787171"/>
                  </a:ext>
                </a:extLst>
              </a:tr>
              <a:tr h="474254">
                <a:tc>
                  <a:txBody>
                    <a:bodyPr/>
                    <a:lstStyle/>
                    <a:p>
                      <a:r>
                        <a:rPr lang="it-IT" dirty="0" smtClean="0"/>
                        <a:t>19 </a:t>
                      </a:r>
                      <a:r>
                        <a:rPr lang="it-IT" dirty="0"/>
                        <a:t>GIUGNO </a:t>
                      </a:r>
                      <a:r>
                        <a:rPr lang="it-IT" dirty="0" smtClean="0"/>
                        <a:t>ORE 8.30</a:t>
                      </a:r>
                      <a:endParaRPr lang="it-IT" dirty="0"/>
                    </a:p>
                  </a:txBody>
                  <a:tcPr/>
                </a:tc>
                <a:tc>
                  <a:txBody>
                    <a:bodyPr/>
                    <a:lstStyle/>
                    <a:p>
                      <a:r>
                        <a:rPr lang="it-IT" dirty="0"/>
                        <a:t>1 PROVA SCRITTA - ITALIANO</a:t>
                      </a:r>
                    </a:p>
                  </a:txBody>
                  <a:tcPr/>
                </a:tc>
                <a:tc>
                  <a:txBody>
                    <a:bodyPr/>
                    <a:lstStyle/>
                    <a:p>
                      <a:r>
                        <a:rPr lang="it-IT" dirty="0" smtClean="0"/>
                        <a:t>20 </a:t>
                      </a:r>
                      <a:r>
                        <a:rPr lang="it-IT" dirty="0"/>
                        <a:t>PUNTI</a:t>
                      </a:r>
                    </a:p>
                  </a:txBody>
                  <a:tcPr/>
                </a:tc>
                <a:extLst>
                  <a:ext uri="{0D108BD9-81ED-4DB2-BD59-A6C34878D82A}">
                    <a16:rowId xmlns="" xmlns:a16="http://schemas.microsoft.com/office/drawing/2014/main" val="3732570601"/>
                  </a:ext>
                </a:extLst>
              </a:tr>
              <a:tr h="474254">
                <a:tc>
                  <a:txBody>
                    <a:bodyPr/>
                    <a:lstStyle/>
                    <a:p>
                      <a:r>
                        <a:rPr lang="it-IT" dirty="0" smtClean="0"/>
                        <a:t>20 GIUGNO ORE 8.30</a:t>
                      </a:r>
                      <a:endParaRPr lang="it-IT" dirty="0"/>
                    </a:p>
                  </a:txBody>
                  <a:tcPr/>
                </a:tc>
                <a:tc>
                  <a:txBody>
                    <a:bodyPr/>
                    <a:lstStyle/>
                    <a:p>
                      <a:r>
                        <a:rPr lang="it-IT" dirty="0"/>
                        <a:t>2 PROVA SCRITTA – MATERIA INDIRIZZO</a:t>
                      </a:r>
                    </a:p>
                  </a:txBody>
                  <a:tcPr/>
                </a:tc>
                <a:tc>
                  <a:txBody>
                    <a:bodyPr/>
                    <a:lstStyle/>
                    <a:p>
                      <a:r>
                        <a:rPr lang="it-IT" dirty="0" smtClean="0"/>
                        <a:t>20 </a:t>
                      </a:r>
                      <a:r>
                        <a:rPr lang="it-IT" dirty="0"/>
                        <a:t>PUNTI</a:t>
                      </a:r>
                    </a:p>
                  </a:txBody>
                  <a:tcPr/>
                </a:tc>
                <a:extLst>
                  <a:ext uri="{0D108BD9-81ED-4DB2-BD59-A6C34878D82A}">
                    <a16:rowId xmlns="" xmlns:a16="http://schemas.microsoft.com/office/drawing/2014/main" val="3157136429"/>
                  </a:ext>
                </a:extLst>
              </a:tr>
              <a:tr h="474254">
                <a:tc>
                  <a:txBody>
                    <a:bodyPr/>
                    <a:lstStyle/>
                    <a:p>
                      <a:r>
                        <a:rPr lang="it-IT" dirty="0" smtClean="0"/>
                        <a:t>25 GIUGNO ORE 8.30</a:t>
                      </a:r>
                      <a:endParaRPr lang="it-IT" dirty="0"/>
                    </a:p>
                  </a:txBody>
                  <a:tcPr/>
                </a:tc>
                <a:tc>
                  <a:txBody>
                    <a:bodyPr/>
                    <a:lstStyle/>
                    <a:p>
                      <a:r>
                        <a:rPr lang="it-IT" dirty="0" smtClean="0"/>
                        <a:t>PROVA ESABAC</a:t>
                      </a:r>
                      <a:endParaRPr lang="it-IT" dirty="0"/>
                    </a:p>
                  </a:txBody>
                  <a:tcPr/>
                </a:tc>
                <a:tc>
                  <a:txBody>
                    <a:bodyPr/>
                    <a:lstStyle/>
                    <a:p>
                      <a:endParaRPr lang="it-IT" dirty="0"/>
                    </a:p>
                  </a:txBody>
                  <a:tcPr/>
                </a:tc>
              </a:tr>
              <a:tr h="818575">
                <a:tc>
                  <a:txBody>
                    <a:bodyPr/>
                    <a:lstStyle/>
                    <a:p>
                      <a:r>
                        <a:rPr lang="it-IT" dirty="0" smtClean="0"/>
                        <a:t>24 </a:t>
                      </a:r>
                      <a:r>
                        <a:rPr lang="it-IT" dirty="0"/>
                        <a:t>GIUGNO ??? -  </a:t>
                      </a:r>
                      <a:r>
                        <a:rPr lang="it-IT" baseline="0" dirty="0" smtClean="0"/>
                        <a:t> 12 </a:t>
                      </a:r>
                      <a:r>
                        <a:rPr lang="it-IT" dirty="0" smtClean="0"/>
                        <a:t>LUGLIO </a:t>
                      </a:r>
                      <a:r>
                        <a:rPr lang="it-IT" dirty="0"/>
                        <a:t>??</a:t>
                      </a:r>
                    </a:p>
                  </a:txBody>
                  <a:tcPr/>
                </a:tc>
                <a:tc>
                  <a:txBody>
                    <a:bodyPr/>
                    <a:lstStyle/>
                    <a:p>
                      <a:r>
                        <a:rPr lang="it-IT" dirty="0"/>
                        <a:t>INIZIO – TERMINE  PROVE ORALI (5 AL GIORNO )</a:t>
                      </a:r>
                    </a:p>
                  </a:txBody>
                  <a:tcPr/>
                </a:tc>
                <a:tc>
                  <a:txBody>
                    <a:bodyPr/>
                    <a:lstStyle/>
                    <a:p>
                      <a:r>
                        <a:rPr lang="it-IT" dirty="0" smtClean="0"/>
                        <a:t>20 </a:t>
                      </a:r>
                      <a:r>
                        <a:rPr lang="it-IT" dirty="0"/>
                        <a:t>PUNTI</a:t>
                      </a:r>
                    </a:p>
                  </a:txBody>
                  <a:tcPr/>
                </a:tc>
                <a:extLst>
                  <a:ext uri="{0D108BD9-81ED-4DB2-BD59-A6C34878D82A}">
                    <a16:rowId xmlns="" xmlns:a16="http://schemas.microsoft.com/office/drawing/2014/main" val="4223865790"/>
                  </a:ext>
                </a:extLst>
              </a:tr>
            </a:tbl>
          </a:graphicData>
        </a:graphic>
      </p:graphicFrame>
      <p:sp>
        <p:nvSpPr>
          <p:cNvPr id="5" name="CasellaDiTesto 4">
            <a:extLst>
              <a:ext uri="{FF2B5EF4-FFF2-40B4-BE49-F238E27FC236}">
                <a16:creationId xmlns="" xmlns:a16="http://schemas.microsoft.com/office/drawing/2014/main" id="{C7994718-4667-4A64-B381-691E4DBCF5F7}"/>
              </a:ext>
            </a:extLst>
          </p:cNvPr>
          <p:cNvSpPr txBox="1"/>
          <p:nvPr/>
        </p:nvSpPr>
        <p:spPr>
          <a:xfrm>
            <a:off x="675249" y="5233182"/>
            <a:ext cx="10353822" cy="1477328"/>
          </a:xfrm>
          <a:prstGeom prst="rect">
            <a:avLst/>
          </a:prstGeom>
          <a:noFill/>
        </p:spPr>
        <p:txBody>
          <a:bodyPr wrap="square" rtlCol="0">
            <a:spAutoFit/>
          </a:bodyPr>
          <a:lstStyle/>
          <a:p>
            <a:r>
              <a:rPr lang="it-IT" dirty="0"/>
              <a:t>PUNTEGGIO MINIMO = 60 PUNTI</a:t>
            </a:r>
          </a:p>
          <a:p>
            <a:r>
              <a:rPr lang="it-IT" dirty="0"/>
              <a:t>PUNTEGGIO MASSIMO = 100 PUNTI       LODE : MASSIMO DEI PUNTI NELLE PROVE E MASSIMO DEI CREDITI</a:t>
            </a:r>
          </a:p>
          <a:p>
            <a:r>
              <a:rPr lang="it-IT" dirty="0" smtClean="0"/>
              <a:t>ART.18  D.LGS.62/2015  BONUS</a:t>
            </a:r>
            <a:endParaRPr lang="it-IT" dirty="0"/>
          </a:p>
          <a:p>
            <a:r>
              <a:rPr lang="it-IT" dirty="0"/>
              <a:t>BONUS FINO A 5 PUNTI PER CHI PRENDE </a:t>
            </a:r>
            <a:r>
              <a:rPr lang="it-IT" dirty="0" smtClean="0"/>
              <a:t>30 </a:t>
            </a:r>
            <a:r>
              <a:rPr lang="it-IT" dirty="0"/>
              <a:t>CREDITI + </a:t>
            </a:r>
            <a:r>
              <a:rPr lang="it-IT" dirty="0" smtClean="0"/>
              <a:t>50 </a:t>
            </a:r>
            <a:r>
              <a:rPr lang="it-IT" dirty="0"/>
              <a:t>PUNTI NELLE </a:t>
            </a:r>
            <a:r>
              <a:rPr lang="it-IT" dirty="0" smtClean="0"/>
              <a:t>PROVE SCRITTE </a:t>
            </a:r>
            <a:r>
              <a:rPr lang="it-IT" dirty="0"/>
              <a:t>( DA 80 IN SU )</a:t>
            </a:r>
          </a:p>
          <a:p>
            <a:r>
              <a:rPr lang="it-IT" dirty="0"/>
              <a:t>IL BONUS E’ A DISCREZIONE DELLA SOTTOCOMMISSIONE E PUO’ ANDARE DA 1 A 5 PUNTI</a:t>
            </a:r>
          </a:p>
        </p:txBody>
      </p:sp>
    </p:spTree>
    <p:extLst>
      <p:ext uri="{BB962C8B-B14F-4D97-AF65-F5344CB8AC3E}">
        <p14:creationId xmlns:p14="http://schemas.microsoft.com/office/powerpoint/2010/main" val="2331928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97774" y="127466"/>
            <a:ext cx="9401695" cy="369332"/>
          </a:xfrm>
          <a:prstGeom prst="rect">
            <a:avLst/>
          </a:prstGeom>
          <a:noFill/>
        </p:spPr>
        <p:txBody>
          <a:bodyPr wrap="square" rtlCol="0">
            <a:spAutoFit/>
          </a:bodyPr>
          <a:lstStyle/>
          <a:p>
            <a:pPr algn="ctr"/>
            <a:r>
              <a:rPr lang="it-IT" b="1" dirty="0" smtClean="0"/>
              <a:t>TABELLA CREDITI TRIENNIO – ART.15 D.LGS. 62/2017  - MASSIMO 40 PUNTI</a:t>
            </a:r>
            <a:endParaRPr lang="it-IT" b="1" dirty="0"/>
          </a:p>
        </p:txBody>
      </p:sp>
      <p:graphicFrame>
        <p:nvGraphicFramePr>
          <p:cNvPr id="5" name="Tabella 4"/>
          <p:cNvGraphicFramePr>
            <a:graphicFrameLocks noGrp="1"/>
          </p:cNvGraphicFramePr>
          <p:nvPr>
            <p:extLst>
              <p:ext uri="{D42A27DB-BD31-4B8C-83A1-F6EECF244321}">
                <p14:modId xmlns:p14="http://schemas.microsoft.com/office/powerpoint/2010/main" val="3468667665"/>
              </p:ext>
            </p:extLst>
          </p:nvPr>
        </p:nvGraphicFramePr>
        <p:xfrm>
          <a:off x="673331" y="3191529"/>
          <a:ext cx="11014364" cy="3666471"/>
        </p:xfrm>
        <a:graphic>
          <a:graphicData uri="http://schemas.openxmlformats.org/drawingml/2006/table">
            <a:tbl>
              <a:tblPr firstRow="1" firstCol="1" bandRow="1">
                <a:tableStyleId>{5C22544A-7EE6-4342-B048-85BDC9FD1C3A}</a:tableStyleId>
              </a:tblPr>
              <a:tblGrid>
                <a:gridCol w="2753591"/>
                <a:gridCol w="2753591"/>
                <a:gridCol w="2753591"/>
                <a:gridCol w="2753591"/>
              </a:tblGrid>
              <a:tr h="916617">
                <a:tc>
                  <a:txBody>
                    <a:bodyPr/>
                    <a:lstStyle/>
                    <a:p>
                      <a:pPr>
                        <a:spcBef>
                          <a:spcPts val="500"/>
                        </a:spcBef>
                        <a:spcAft>
                          <a:spcPts val="0"/>
                        </a:spcAft>
                      </a:pPr>
                      <a:r>
                        <a:rPr lang="it-IT" sz="1350" dirty="0" smtClean="0">
                          <a:effectLst/>
                        </a:rPr>
                        <a:t>     Media </a:t>
                      </a:r>
                      <a:r>
                        <a:rPr lang="it-IT" sz="1350" dirty="0">
                          <a:effectLst/>
                        </a:rPr>
                        <a:t>dei voti</a:t>
                      </a:r>
                      <a:endParaRPr lang="it-IT" sz="12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500"/>
                        </a:spcBef>
                        <a:spcAft>
                          <a:spcPts val="0"/>
                        </a:spcAft>
                      </a:pPr>
                      <a:r>
                        <a:rPr lang="it-IT" sz="1350" dirty="0" smtClean="0">
                          <a:effectLst/>
                        </a:rPr>
                        <a:t>      Fasce </a:t>
                      </a:r>
                      <a:r>
                        <a:rPr lang="it-IT" sz="1350" dirty="0">
                          <a:effectLst/>
                        </a:rPr>
                        <a:t>di credito</a:t>
                      </a:r>
                      <a:br>
                        <a:rPr lang="it-IT" sz="1350" dirty="0">
                          <a:effectLst/>
                        </a:rPr>
                      </a:br>
                      <a:r>
                        <a:rPr lang="it-IT" sz="1350" dirty="0" smtClean="0">
                          <a:effectLst/>
                        </a:rPr>
                        <a:t>           III </a:t>
                      </a:r>
                      <a:r>
                        <a:rPr lang="it-IT" sz="1350" dirty="0">
                          <a:effectLst/>
                        </a:rPr>
                        <a:t>ANNO</a:t>
                      </a:r>
                      <a:endParaRPr lang="it-IT" sz="12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500"/>
                        </a:spcBef>
                        <a:spcAft>
                          <a:spcPts val="0"/>
                        </a:spcAft>
                      </a:pPr>
                      <a:r>
                        <a:rPr lang="it-IT" sz="1350" dirty="0" smtClean="0">
                          <a:effectLst/>
                        </a:rPr>
                        <a:t>       Fasce </a:t>
                      </a:r>
                      <a:r>
                        <a:rPr lang="it-IT" sz="1350" dirty="0">
                          <a:effectLst/>
                        </a:rPr>
                        <a:t>di credito</a:t>
                      </a:r>
                      <a:br>
                        <a:rPr lang="it-IT" sz="1350" dirty="0">
                          <a:effectLst/>
                        </a:rPr>
                      </a:br>
                      <a:r>
                        <a:rPr lang="it-IT" sz="1350" dirty="0" smtClean="0">
                          <a:effectLst/>
                        </a:rPr>
                        <a:t>            IV </a:t>
                      </a:r>
                      <a:r>
                        <a:rPr lang="it-IT" sz="1350" dirty="0">
                          <a:effectLst/>
                        </a:rPr>
                        <a:t>ANNO</a:t>
                      </a:r>
                      <a:endParaRPr lang="it-IT" sz="12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500"/>
                        </a:spcBef>
                        <a:spcAft>
                          <a:spcPts val="0"/>
                        </a:spcAft>
                      </a:pPr>
                      <a:r>
                        <a:rPr lang="it-IT" sz="1350" dirty="0" smtClean="0">
                          <a:effectLst/>
                        </a:rPr>
                        <a:t>          Fasce </a:t>
                      </a:r>
                      <a:r>
                        <a:rPr lang="it-IT" sz="1350" dirty="0">
                          <a:effectLst/>
                        </a:rPr>
                        <a:t>di credito</a:t>
                      </a:r>
                      <a:br>
                        <a:rPr lang="it-IT" sz="1350" dirty="0">
                          <a:effectLst/>
                        </a:rPr>
                      </a:br>
                      <a:r>
                        <a:rPr lang="it-IT" sz="1350" dirty="0" smtClean="0">
                          <a:effectLst/>
                        </a:rPr>
                        <a:t>                V </a:t>
                      </a:r>
                      <a:r>
                        <a:rPr lang="it-IT" sz="1350" dirty="0">
                          <a:effectLst/>
                        </a:rPr>
                        <a:t>ANNO</a:t>
                      </a:r>
                      <a:endParaRPr lang="it-IT" sz="1200" dirty="0">
                        <a:effectLst/>
                        <a:latin typeface="Times New Roman" panose="02020603050405020304" pitchFamily="18" charset="0"/>
                        <a:ea typeface="Times New Roman" panose="02020603050405020304" pitchFamily="18" charset="0"/>
                      </a:endParaRPr>
                    </a:p>
                  </a:txBody>
                  <a:tcPr marL="0" marR="0" marT="0" marB="0" anchor="ctr"/>
                </a:tc>
              </a:tr>
              <a:tr h="458309">
                <a:tc>
                  <a:txBody>
                    <a:bodyPr/>
                    <a:lstStyle/>
                    <a:p>
                      <a:pPr algn="ctr">
                        <a:spcBef>
                          <a:spcPts val="500"/>
                        </a:spcBef>
                        <a:spcAft>
                          <a:spcPts val="0"/>
                        </a:spcAft>
                      </a:pPr>
                      <a:r>
                        <a:rPr lang="it-IT" sz="1350">
                          <a:effectLst/>
                        </a:rPr>
                        <a:t>M &lt; 6</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7-8</a:t>
                      </a:r>
                      <a:endParaRPr lang="it-IT" sz="1200">
                        <a:effectLst/>
                        <a:latin typeface="Times New Roman" panose="02020603050405020304" pitchFamily="18" charset="0"/>
                        <a:ea typeface="Times New Roman" panose="02020603050405020304" pitchFamily="18" charset="0"/>
                      </a:endParaRPr>
                    </a:p>
                  </a:txBody>
                  <a:tcPr marL="0" marR="0" marT="0" marB="0" anchor="ctr"/>
                </a:tc>
              </a:tr>
              <a:tr h="458309">
                <a:tc>
                  <a:txBody>
                    <a:bodyPr/>
                    <a:lstStyle/>
                    <a:p>
                      <a:pPr algn="ctr">
                        <a:spcBef>
                          <a:spcPts val="500"/>
                        </a:spcBef>
                        <a:spcAft>
                          <a:spcPts val="0"/>
                        </a:spcAft>
                      </a:pPr>
                      <a:r>
                        <a:rPr lang="it-IT" sz="1350">
                          <a:effectLst/>
                        </a:rPr>
                        <a:t>M=6</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7-8</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8-9</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9-10</a:t>
                      </a:r>
                      <a:endParaRPr lang="it-IT" sz="1200">
                        <a:effectLst/>
                        <a:latin typeface="Times New Roman" panose="02020603050405020304" pitchFamily="18" charset="0"/>
                        <a:ea typeface="Times New Roman" panose="02020603050405020304" pitchFamily="18" charset="0"/>
                      </a:endParaRPr>
                    </a:p>
                  </a:txBody>
                  <a:tcPr marL="0" marR="0" marT="0" marB="0" anchor="ctr"/>
                </a:tc>
              </a:tr>
              <a:tr h="458309">
                <a:tc>
                  <a:txBody>
                    <a:bodyPr/>
                    <a:lstStyle/>
                    <a:p>
                      <a:pPr algn="ctr">
                        <a:spcBef>
                          <a:spcPts val="500"/>
                        </a:spcBef>
                        <a:spcAft>
                          <a:spcPts val="0"/>
                        </a:spcAft>
                      </a:pPr>
                      <a:r>
                        <a:rPr lang="it-IT" sz="1350">
                          <a:effectLst/>
                        </a:rPr>
                        <a:t>6 &lt; M ≤ 7</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8-9</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dirty="0">
                          <a:effectLst/>
                        </a:rPr>
                        <a:t>9-10</a:t>
                      </a:r>
                      <a:endParaRPr lang="it-IT" sz="12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10-11</a:t>
                      </a:r>
                      <a:endParaRPr lang="it-IT" sz="1200">
                        <a:effectLst/>
                        <a:latin typeface="Times New Roman" panose="02020603050405020304" pitchFamily="18" charset="0"/>
                        <a:ea typeface="Times New Roman" panose="02020603050405020304" pitchFamily="18" charset="0"/>
                      </a:endParaRPr>
                    </a:p>
                  </a:txBody>
                  <a:tcPr marL="0" marR="0" marT="0" marB="0" anchor="ctr"/>
                </a:tc>
              </a:tr>
              <a:tr h="458309">
                <a:tc>
                  <a:txBody>
                    <a:bodyPr/>
                    <a:lstStyle/>
                    <a:p>
                      <a:pPr algn="ctr">
                        <a:spcBef>
                          <a:spcPts val="500"/>
                        </a:spcBef>
                        <a:spcAft>
                          <a:spcPts val="0"/>
                        </a:spcAft>
                      </a:pPr>
                      <a:r>
                        <a:rPr lang="it-IT" sz="1350">
                          <a:effectLst/>
                        </a:rPr>
                        <a:t>7 &lt; M ≤ 8</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9-10</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10-11</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11-12</a:t>
                      </a:r>
                      <a:endParaRPr lang="it-IT" sz="1200">
                        <a:effectLst/>
                        <a:latin typeface="Times New Roman" panose="02020603050405020304" pitchFamily="18" charset="0"/>
                        <a:ea typeface="Times New Roman" panose="02020603050405020304" pitchFamily="18" charset="0"/>
                      </a:endParaRPr>
                    </a:p>
                  </a:txBody>
                  <a:tcPr marL="0" marR="0" marT="0" marB="0" anchor="ctr"/>
                </a:tc>
              </a:tr>
              <a:tr h="458309">
                <a:tc>
                  <a:txBody>
                    <a:bodyPr/>
                    <a:lstStyle/>
                    <a:p>
                      <a:pPr algn="ctr">
                        <a:spcBef>
                          <a:spcPts val="500"/>
                        </a:spcBef>
                        <a:spcAft>
                          <a:spcPts val="0"/>
                        </a:spcAft>
                      </a:pPr>
                      <a:r>
                        <a:rPr lang="it-IT" sz="1350">
                          <a:effectLst/>
                        </a:rPr>
                        <a:t>8 &lt; M ≤ 9</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10-11</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11-12</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13-14</a:t>
                      </a:r>
                      <a:endParaRPr lang="it-IT" sz="1200">
                        <a:effectLst/>
                        <a:latin typeface="Times New Roman" panose="02020603050405020304" pitchFamily="18" charset="0"/>
                        <a:ea typeface="Times New Roman" panose="02020603050405020304" pitchFamily="18" charset="0"/>
                      </a:endParaRPr>
                    </a:p>
                  </a:txBody>
                  <a:tcPr marL="0" marR="0" marT="0" marB="0" anchor="ctr"/>
                </a:tc>
              </a:tr>
              <a:tr h="458309">
                <a:tc>
                  <a:txBody>
                    <a:bodyPr/>
                    <a:lstStyle/>
                    <a:p>
                      <a:pPr algn="ctr">
                        <a:spcBef>
                          <a:spcPts val="500"/>
                        </a:spcBef>
                        <a:spcAft>
                          <a:spcPts val="0"/>
                        </a:spcAft>
                      </a:pPr>
                      <a:r>
                        <a:rPr lang="it-IT" sz="1350">
                          <a:effectLst/>
                        </a:rPr>
                        <a:t>9 &lt; M ≤ 10</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11-12</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12-13</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dirty="0">
                          <a:effectLst/>
                        </a:rPr>
                        <a:t>14-15</a:t>
                      </a:r>
                      <a:endParaRPr lang="it-IT" sz="1200" dirty="0">
                        <a:effectLst/>
                        <a:latin typeface="Times New Roman" panose="02020603050405020304" pitchFamily="18" charset="0"/>
                        <a:ea typeface="Times New Roman" panose="02020603050405020304" pitchFamily="18" charset="0"/>
                      </a:endParaRPr>
                    </a:p>
                  </a:txBody>
                  <a:tcPr marL="0" marR="0" marT="0" marB="0" anchor="ctr"/>
                </a:tc>
              </a:tr>
            </a:tbl>
          </a:graphicData>
        </a:graphic>
      </p:graphicFrame>
      <p:sp>
        <p:nvSpPr>
          <p:cNvPr id="6" name="Rectangle 1"/>
          <p:cNvSpPr>
            <a:spLocks noChangeArrowheads="1"/>
          </p:cNvSpPr>
          <p:nvPr/>
        </p:nvSpPr>
        <p:spPr bwMode="auto">
          <a:xfrm>
            <a:off x="540327" y="891294"/>
            <a:ext cx="11147368" cy="22774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0" bIns="38088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914400" marR="0" lvl="2" indent="0" algn="ctr" defTabSz="914400" rtl="0" eaLnBrk="0" fontAlgn="base" latinLnBrk="0" hangingPunct="0">
              <a:lnSpc>
                <a:spcPct val="100000"/>
              </a:lnSpc>
              <a:spcBef>
                <a:spcPct val="0"/>
              </a:spcBef>
              <a:spcAft>
                <a:spcPct val="0"/>
              </a:spcAft>
              <a:buClrTx/>
              <a:buSzTx/>
              <a:tabLst>
                <a:tab pos="457200" algn="l"/>
              </a:tabLst>
            </a:pPr>
            <a:r>
              <a:rPr kumimoji="0" lang="it-IT" altLang="zh-CN" sz="1900" b="0" i="1" u="none" strike="noStrike" cap="none" normalizeH="0" baseline="0" dirty="0" smtClean="0">
                <a:ln>
                  <a:noFill/>
                </a:ln>
                <a:solidFill>
                  <a:srgbClr val="1C2024"/>
                </a:solidFill>
                <a:effectLst/>
                <a:latin typeface="Helvetica" panose="020B0604020202020204" pitchFamily="34" charset="0"/>
                <a:ea typeface="Times New Roman" panose="02020603050405020304" pitchFamily="18" charset="0"/>
                <a:cs typeface="Arial" panose="020B0604020202020204" pitchFamily="34" charset="0"/>
              </a:rPr>
              <a:t>Credito Scolastico</a:t>
            </a:r>
          </a:p>
          <a:p>
            <a:pPr marL="914400" marR="0" lvl="2" indent="0" algn="ctr" defTabSz="914400" rtl="0" eaLnBrk="0" fontAlgn="base" latinLnBrk="0" hangingPunct="0">
              <a:lnSpc>
                <a:spcPct val="100000"/>
              </a:lnSpc>
              <a:spcBef>
                <a:spcPct val="0"/>
              </a:spcBef>
              <a:spcAft>
                <a:spcPct val="0"/>
              </a:spcAft>
              <a:buClrTx/>
              <a:buSzTx/>
              <a:tabLst>
                <a:tab pos="457200" algn="l"/>
              </a:tabLst>
            </a:pPr>
            <a:endParaRPr kumimoji="0" lang="it-IT" altLang="zh-CN" sz="1100" b="1" i="1" u="none" strike="noStrike" cap="none" normalizeH="0" baseline="0" dirty="0" smtClean="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endParaRPr>
          </a:p>
          <a:p>
            <a:pPr marL="914400" marR="0" lvl="2" indent="0" algn="l" defTabSz="914400" rtl="0" eaLnBrk="0" fontAlgn="base" latinLnBrk="0" hangingPunct="0">
              <a:lnSpc>
                <a:spcPct val="100000"/>
              </a:lnSpc>
              <a:spcBef>
                <a:spcPct val="0"/>
              </a:spcBef>
              <a:spcAft>
                <a:spcPct val="0"/>
              </a:spcAft>
              <a:buClrTx/>
              <a:buSzTx/>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Il credito scolastico è attribuito (ai candidati interni) dal consiglio di classe in sede di scrutinio finale. Il consiglio procede all’attribuzione del credito maturato nel secondo biennio e nell’ultimo anno, attribuendo sino ad un massimo di 40 punti, così distribuiti:</a:t>
            </a:r>
          </a:p>
          <a:p>
            <a:pPr marL="914400" marR="0" lvl="2"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12 punti (al massimo) per il III anno;</a:t>
            </a: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13 punti (al massimo) per il IV anno;</a:t>
            </a: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15 punti (al massimo) per il V anno.</a:t>
            </a: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L’attribuzione del credito avviene in base alla tabella A allegata al D.lgs. 62/2017:</a:t>
            </a: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60254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079182" cy="450663"/>
          </a:xfrm>
        </p:spPr>
        <p:txBody>
          <a:bodyPr>
            <a:noAutofit/>
          </a:bodyPr>
          <a:lstStyle/>
          <a:p>
            <a:pPr algn="ctr"/>
            <a:r>
              <a:rPr lang="it-IT" sz="3600" b="1" dirty="0"/>
              <a:t>COMMISSIONI D’ESAME </a:t>
            </a:r>
            <a:r>
              <a:rPr lang="it-IT" sz="3600" b="1" dirty="0" smtClean="0"/>
              <a:t>2024</a:t>
            </a:r>
            <a:endParaRPr lang="it-IT" sz="3600" b="1" dirty="0"/>
          </a:p>
        </p:txBody>
      </p:sp>
      <p:sp>
        <p:nvSpPr>
          <p:cNvPr id="3" name="Segnaposto contenuto 2"/>
          <p:cNvSpPr>
            <a:spLocks noGrp="1"/>
          </p:cNvSpPr>
          <p:nvPr>
            <p:ph idx="1"/>
          </p:nvPr>
        </p:nvSpPr>
        <p:spPr>
          <a:xfrm>
            <a:off x="475130" y="1039906"/>
            <a:ext cx="11178988" cy="5513294"/>
          </a:xfrm>
        </p:spPr>
        <p:txBody>
          <a:bodyPr>
            <a:normAutofit fontScale="77500" lnSpcReduction="20000"/>
          </a:bodyPr>
          <a:lstStyle/>
          <a:p>
            <a:r>
              <a:rPr lang="it-IT" dirty="0"/>
              <a:t>Designazione Commissari e Commissioni d’Esame </a:t>
            </a:r>
          </a:p>
          <a:p>
            <a:pPr marL="0" indent="0">
              <a:buNone/>
            </a:pPr>
            <a:endParaRPr lang="it-IT" dirty="0"/>
          </a:p>
          <a:p>
            <a:pPr marL="0" indent="0">
              <a:buNone/>
            </a:pPr>
            <a:r>
              <a:rPr lang="it-IT" dirty="0"/>
              <a:t>Ogni Commissione d’esame è costituita da due sottocommissioni composte da: </a:t>
            </a:r>
          </a:p>
          <a:p>
            <a:pPr marL="0" indent="0">
              <a:buNone/>
            </a:pPr>
            <a:r>
              <a:rPr lang="it-IT" dirty="0"/>
              <a:t>• </a:t>
            </a:r>
            <a:r>
              <a:rPr lang="it-IT" sz="2200" dirty="0"/>
              <a:t>un presidente esterno unico, </a:t>
            </a:r>
          </a:p>
          <a:p>
            <a:pPr marL="0" indent="0">
              <a:buNone/>
            </a:pPr>
            <a:r>
              <a:rPr lang="it-IT" sz="2200" dirty="0"/>
              <a:t>• sei commissari </a:t>
            </a:r>
            <a:r>
              <a:rPr lang="it-IT" sz="2200" dirty="0" smtClean="0"/>
              <a:t>di cui N.3 appartenenti </a:t>
            </a:r>
            <a:r>
              <a:rPr lang="it-IT" sz="2200" dirty="0"/>
              <a:t>all’istituzione scolastica sede di </a:t>
            </a:r>
            <a:r>
              <a:rPr lang="it-IT" sz="2200" dirty="0" smtClean="0"/>
              <a:t>esame e N.3 commissari ESTERNI. </a:t>
            </a:r>
            <a:endParaRPr lang="it-IT" sz="2200" dirty="0"/>
          </a:p>
          <a:p>
            <a:pPr marL="0" indent="0">
              <a:buNone/>
            </a:pPr>
            <a:endParaRPr lang="it-IT" sz="2200" dirty="0"/>
          </a:p>
          <a:p>
            <a:pPr marL="0" indent="0">
              <a:buNone/>
            </a:pPr>
            <a:r>
              <a:rPr lang="it-IT" dirty="0"/>
              <a:t>I Commissari sono designati dai Consigli di classe, riuniti anche in modalità a distanza, sulla base dei seguenti criteri: </a:t>
            </a:r>
          </a:p>
          <a:p>
            <a:pPr marL="0" indent="0">
              <a:buNone/>
            </a:pPr>
            <a:r>
              <a:rPr lang="it-IT" sz="2200" dirty="0"/>
              <a:t>• i commissari sono designati tra i docenti appartenenti al consiglio di classe, titolari dell’insegnamento, sia a tempo indeterminato che a tempo determinato; </a:t>
            </a:r>
          </a:p>
          <a:p>
            <a:pPr marL="0" indent="0">
              <a:buNone/>
            </a:pPr>
            <a:r>
              <a:rPr lang="it-IT" sz="2200" dirty="0"/>
              <a:t>• i commissari sono individuati nel rispetto dell’equilibrio tra le discipline. In ogni caso, è assicurata la presenza del commissario di italiano nonché del/dei commissario/i delle discipline caratterizzanti;       </a:t>
            </a:r>
            <a:r>
              <a:rPr lang="it-IT" sz="2000" dirty="0"/>
              <a:t>(LA E LB </a:t>
            </a:r>
            <a:r>
              <a:rPr lang="it-IT" sz="2000" dirty="0" err="1"/>
              <a:t>Esabach</a:t>
            </a:r>
            <a:r>
              <a:rPr lang="it-IT" sz="2000" dirty="0"/>
              <a:t> Docente Francese + Storia)</a:t>
            </a:r>
          </a:p>
          <a:p>
            <a:pPr marL="0" indent="0">
              <a:buNone/>
            </a:pPr>
            <a:r>
              <a:rPr lang="it-IT" sz="2200" dirty="0"/>
              <a:t>• stante la natura trasversale dell’insegnamento di educazione civica, non è possibile la nomina di un commissario specifico su tale insegnamento; </a:t>
            </a:r>
          </a:p>
          <a:p>
            <a:pPr marL="0" indent="0">
              <a:buNone/>
            </a:pPr>
            <a:r>
              <a:rPr lang="it-IT" sz="2200" dirty="0"/>
              <a:t>• i commissari possono condurre l’esame in tutte le discipline per le quali hanno titolo secondo la normativa vigente (abilitazione o, in mancanza, laurea); </a:t>
            </a:r>
          </a:p>
          <a:p>
            <a:pPr marL="0" indent="0">
              <a:buNone/>
            </a:pPr>
            <a:r>
              <a:rPr lang="it-IT" sz="2200" dirty="0"/>
              <a:t>• il docente che insegna in più classi terminali può essere designato per un numero di classi/commissioni non superiore a due, appartenenti alla stessa commissione, </a:t>
            </a:r>
            <a:r>
              <a:rPr lang="it-IT" sz="2200" b="1" u="sng" dirty="0"/>
              <a:t>salvo casi eccezionali e debitamente motivati, </a:t>
            </a:r>
            <a:r>
              <a:rPr lang="it-IT" sz="2200" dirty="0"/>
              <a:t>al fine di consentire l’ordinato svolgimento di tutte le operazioni collegate all’esame di Stato; </a:t>
            </a:r>
          </a:p>
        </p:txBody>
      </p:sp>
    </p:spTree>
    <p:extLst>
      <p:ext uri="{BB962C8B-B14F-4D97-AF65-F5344CB8AC3E}">
        <p14:creationId xmlns:p14="http://schemas.microsoft.com/office/powerpoint/2010/main" val="195172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72353" y="612845"/>
            <a:ext cx="11322423" cy="4524315"/>
          </a:xfrm>
          <a:prstGeom prst="rect">
            <a:avLst/>
          </a:prstGeom>
        </p:spPr>
        <p:txBody>
          <a:bodyPr wrap="square">
            <a:spAutoFit/>
          </a:bodyPr>
          <a:lstStyle/>
          <a:p>
            <a:r>
              <a:rPr lang="it-IT" b="1" i="1" dirty="0"/>
              <a:t>Documento del consiglio di classe</a:t>
            </a:r>
          </a:p>
          <a:p>
            <a:endParaRPr lang="it-IT" dirty="0"/>
          </a:p>
          <a:p>
            <a:r>
              <a:rPr lang="it-IT" dirty="0"/>
              <a:t> Entro il 15 </a:t>
            </a:r>
            <a:r>
              <a:rPr lang="it-IT"/>
              <a:t>maggio </a:t>
            </a:r>
            <a:r>
              <a:rPr lang="it-IT" smtClean="0"/>
              <a:t>2024:</a:t>
            </a:r>
            <a:endParaRPr lang="it-IT" dirty="0"/>
          </a:p>
          <a:p>
            <a:r>
              <a:rPr lang="it-IT" dirty="0"/>
              <a:t> il consiglio di classe elabora un documento che esplicita i contenuti, i metodi, i mezzi, gli spazi e i tempi del percorso formativo, i criteri, gli strumenti di valutazione adottati e gli obiettivi raggiunti, nonché ogni altro elemento che lo stesso consiglio di classe ritenga utile e significativo ai fini dello svolgimento dell’esame.</a:t>
            </a:r>
          </a:p>
          <a:p>
            <a:r>
              <a:rPr lang="it-IT" dirty="0"/>
              <a:t> Per le discipline coinvolte sono altresì evidenziati gli obiettivi specifici di apprendimento ovvero i risultati di apprendimento oggetto di valutazione specifica per l’insegnamento trasversale di Educazione civica. </a:t>
            </a:r>
          </a:p>
          <a:p>
            <a:r>
              <a:rPr lang="it-IT" dirty="0"/>
              <a:t>Il documento indica inoltre: </a:t>
            </a:r>
          </a:p>
          <a:p>
            <a:pPr marL="342900" indent="-342900">
              <a:buAutoNum type="alphaLcParenR"/>
            </a:pPr>
            <a:r>
              <a:rPr lang="it-IT" dirty="0"/>
              <a:t>l’argomento assegnato a ciascun candidato per la realizzazione dell’elaborato concernente le discipline caratterizzanti oggetto del colloquio;</a:t>
            </a:r>
          </a:p>
          <a:p>
            <a:r>
              <a:rPr lang="it-IT" dirty="0"/>
              <a:t> b) i testi oggetto di studio nell’ambito dell’insegnamento di lingua e letteratura italiana, o della lingua e letteratura nella quale si svolge l’insegnamento, durante il quinto anno che saranno sottoposti ai candidati nel corso del colloquio; </a:t>
            </a:r>
          </a:p>
          <a:p>
            <a:r>
              <a:rPr lang="it-IT" dirty="0"/>
              <a:t>c) per i corsi di studio che lo prevedano, le modalità con le quali l’insegnamento di una disciplina non linguistica (DNL) in lingua straniera è stato attivato con metodologia CLIL;</a:t>
            </a:r>
          </a:p>
          <a:p>
            <a:endParaRPr lang="it-IT" dirty="0"/>
          </a:p>
        </p:txBody>
      </p:sp>
    </p:spTree>
    <p:extLst>
      <p:ext uri="{BB962C8B-B14F-4D97-AF65-F5344CB8AC3E}">
        <p14:creationId xmlns:p14="http://schemas.microsoft.com/office/powerpoint/2010/main" val="781560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PRIMA PROVA – SCRITTO ITALIANO</a:t>
            </a:r>
            <a:endParaRPr lang="it-IT" dirty="0"/>
          </a:p>
        </p:txBody>
      </p:sp>
      <p:pic>
        <p:nvPicPr>
          <p:cNvPr id="4" name="Segnaposto contenuto 3"/>
          <p:cNvPicPr>
            <a:picLocks noGrp="1" noChangeAspect="1"/>
          </p:cNvPicPr>
          <p:nvPr>
            <p:ph idx="1"/>
          </p:nvPr>
        </p:nvPicPr>
        <p:blipFill>
          <a:blip r:embed="rId2"/>
          <a:stretch>
            <a:fillRect/>
          </a:stretch>
        </p:blipFill>
        <p:spPr>
          <a:xfrm>
            <a:off x="1945178" y="1390842"/>
            <a:ext cx="7065818" cy="4054113"/>
          </a:xfrm>
          <a:prstGeom prst="rect">
            <a:avLst/>
          </a:prstGeom>
        </p:spPr>
      </p:pic>
      <p:sp>
        <p:nvSpPr>
          <p:cNvPr id="5" name="CasellaDiTesto 4"/>
          <p:cNvSpPr txBox="1"/>
          <p:nvPr/>
        </p:nvSpPr>
        <p:spPr>
          <a:xfrm>
            <a:off x="3009207" y="5777345"/>
            <a:ext cx="4838008" cy="400110"/>
          </a:xfrm>
          <a:prstGeom prst="rect">
            <a:avLst/>
          </a:prstGeom>
          <a:noFill/>
        </p:spPr>
        <p:txBody>
          <a:bodyPr wrap="square" rtlCol="0">
            <a:spAutoFit/>
          </a:bodyPr>
          <a:lstStyle/>
          <a:p>
            <a:r>
              <a:rPr lang="it-IT" sz="2000" dirty="0" smtClean="0"/>
              <a:t>VEDI SIMULAZIONE FATTA A SCUOLA</a:t>
            </a:r>
            <a:endParaRPr lang="it-IT" sz="2000" dirty="0"/>
          </a:p>
        </p:txBody>
      </p:sp>
    </p:spTree>
    <p:extLst>
      <p:ext uri="{BB962C8B-B14F-4D97-AF65-F5344CB8AC3E}">
        <p14:creationId xmlns:p14="http://schemas.microsoft.com/office/powerpoint/2010/main" val="3373258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013" y="365125"/>
            <a:ext cx="11465858" cy="6170146"/>
          </a:xfrm>
        </p:spPr>
        <p:txBody>
          <a:bodyPr>
            <a:normAutofit fontScale="90000"/>
          </a:bodyPr>
          <a:lstStyle/>
          <a:p>
            <a:pPr lvl="0" algn="ctr" eaLnBrk="0" fontAlgn="base" hangingPunct="0">
              <a:lnSpc>
                <a:spcPct val="100000"/>
              </a:lnSpc>
              <a:spcAft>
                <a:spcPct val="0"/>
              </a:spcAft>
            </a:pPr>
            <a:r>
              <a:rPr lang="it-IT" sz="2400" dirty="0"/>
              <a:t>MATERIE DELLE  SECONDE PROVE SCRITTE  ESAME DI </a:t>
            </a:r>
            <a:r>
              <a:rPr lang="it-IT" sz="2400" dirty="0" smtClean="0"/>
              <a:t>STATO 23/24</a:t>
            </a:r>
            <a:r>
              <a:rPr lang="it-IT" sz="2400" dirty="0"/>
              <a:t/>
            </a:r>
            <a:br>
              <a:rPr lang="it-IT" sz="2400" dirty="0"/>
            </a:br>
            <a:r>
              <a:rPr kumimoji="0" lang="it-IT" altLang="it-IT"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Linguistico/ </a:t>
            </a:r>
            <a:r>
              <a:rPr kumimoji="0" lang="it-IT" altLang="it-IT" sz="22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Esabac</a:t>
            </a: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LA , LB, LC</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lang="it-IT" altLang="it-IT" sz="2200" dirty="0" smtClean="0">
                <a:solidFill>
                  <a:srgbClr val="000000"/>
                </a:solidFill>
                <a:latin typeface="Calibri" panose="020F0502020204030204" pitchFamily="34" charset="0"/>
                <a:cs typeface="Calibri" panose="020F0502020204030204" pitchFamily="34" charset="0"/>
              </a:rPr>
              <a:t>Tedesco – Russo - Francese</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Scienze Umane Base SA </a:t>
            </a:r>
            <a:r>
              <a:rPr lang="it-IT" altLang="it-IT" sz="2200" b="1" dirty="0">
                <a:solidFill>
                  <a:srgbClr val="000000"/>
                </a:solidFill>
                <a:latin typeface="Calibri" panose="020F0502020204030204" pitchFamily="34" charset="0"/>
                <a:cs typeface="Calibri" panose="020F0502020204030204" pitchFamily="34" charset="0"/>
              </a:rPr>
              <a:t>,</a:t>
            </a: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SB SC</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Scienze Umane</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Economico Sociale EA</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Diritto ed Economia</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Chimica e Materiali KA</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lang="it-IT" altLang="it-IT" sz="2200" dirty="0" smtClean="0">
                <a:solidFill>
                  <a:srgbClr val="000000"/>
                </a:solidFill>
                <a:latin typeface="Calibri" panose="020F0502020204030204" pitchFamily="34" charset="0"/>
                <a:cs typeface="Calibri" panose="020F0502020204030204" pitchFamily="34" charset="0"/>
              </a:rPr>
              <a:t>Chimica Analitica e strumentale</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Informatico </a:t>
            </a:r>
            <a:r>
              <a:rPr lang="it-IT" altLang="it-IT" sz="2200" b="1" dirty="0" smtClean="0">
                <a:solidFill>
                  <a:srgbClr val="000000"/>
                </a:solidFill>
                <a:latin typeface="Calibri" panose="020F0502020204030204" pitchFamily="34" charset="0"/>
                <a:cs typeface="Calibri" panose="020F0502020204030204" pitchFamily="34" charset="0"/>
              </a:rPr>
              <a:t>IA,  IB</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lang="it-IT" altLang="it-IT" sz="2200" dirty="0" smtClean="0">
                <a:solidFill>
                  <a:srgbClr val="000000"/>
                </a:solidFill>
                <a:latin typeface="Calibri" panose="020F0502020204030204" pitchFamily="34" charset="0"/>
                <a:cs typeface="Calibri" panose="020F0502020204030204" pitchFamily="34" charset="0"/>
              </a:rPr>
              <a:t>Sistemi e Reti</a:t>
            </a:r>
            <a:r>
              <a:rPr kumimoji="0" lang="it-IT" altLang="it-IT" sz="2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br>
            <a:r>
              <a:rPr lang="it-IT" altLang="it-IT" sz="2200" dirty="0">
                <a:solidFill>
                  <a:srgbClr val="000000"/>
                </a:solidFill>
                <a:latin typeface="Calibri" panose="020F0502020204030204" pitchFamily="34" charset="0"/>
                <a:cs typeface="Calibri" panose="020F0502020204030204" pitchFamily="34" charset="0"/>
              </a:rPr>
              <a:t/>
            </a:r>
            <a:br>
              <a:rPr lang="it-IT" altLang="it-IT" sz="2200" dirty="0">
                <a:solidFill>
                  <a:srgbClr val="000000"/>
                </a:solidFill>
                <a:latin typeface="Calibri" panose="020F0502020204030204" pitchFamily="34" charset="0"/>
                <a:cs typeface="Calibri" panose="020F0502020204030204" pitchFamily="34" charset="0"/>
              </a:rPr>
            </a:br>
            <a:r>
              <a:rPr lang="it-IT" altLang="it-IT" sz="2200" dirty="0" smtClean="0">
                <a:solidFill>
                  <a:srgbClr val="000000"/>
                </a:solidFill>
                <a:latin typeface="Calibri" panose="020F0502020204030204" pitchFamily="34" charset="0"/>
                <a:cs typeface="Calibri" panose="020F0502020204030204" pitchFamily="34" charset="0"/>
              </a:rPr>
              <a:t>VEDI SIMULAZIONE FATTA A SCUOLA</a:t>
            </a:r>
            <a:r>
              <a:rPr kumimoji="0" lang="it-IT" altLang="it-IT"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lang="it-IT" sz="1300" dirty="0"/>
          </a:p>
        </p:txBody>
      </p:sp>
      <p:sp>
        <p:nvSpPr>
          <p:cNvPr id="6" name="Rectangle 2"/>
          <p:cNvSpPr>
            <a:spLocks noChangeArrowheads="1"/>
          </p:cNvSpPr>
          <p:nvPr/>
        </p:nvSpPr>
        <p:spPr bwMode="auto">
          <a:xfrm>
            <a:off x="0" y="-186898"/>
            <a:ext cx="65"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1264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SVOLGIMENTO PROVA D’ESAME</a:t>
            </a:r>
          </a:p>
        </p:txBody>
      </p:sp>
      <p:sp>
        <p:nvSpPr>
          <p:cNvPr id="3" name="Segnaposto contenuto 2"/>
          <p:cNvSpPr>
            <a:spLocks noGrp="1"/>
          </p:cNvSpPr>
          <p:nvPr>
            <p:ph idx="1"/>
          </p:nvPr>
        </p:nvSpPr>
        <p:spPr>
          <a:xfrm>
            <a:off x="838200" y="1395319"/>
            <a:ext cx="10515600" cy="4351338"/>
          </a:xfrm>
        </p:spPr>
        <p:txBody>
          <a:bodyPr>
            <a:normAutofit fontScale="85000" lnSpcReduction="10000"/>
          </a:bodyPr>
          <a:lstStyle/>
          <a:p>
            <a:pPr marL="0" indent="0">
              <a:buNone/>
            </a:pPr>
            <a:r>
              <a:rPr lang="it-IT" sz="1700" dirty="0"/>
              <a:t>Le prove d’esame di cui all’articolo 17 del Decreto legislativo 13 aprile 2017, n. 62 sono sostituite da un</a:t>
            </a:r>
            <a:r>
              <a:rPr lang="it-IT" sz="1700" b="1" dirty="0">
                <a:effectLst>
                  <a:outerShdw blurRad="38100" dist="38100" dir="2700000" algn="tl">
                    <a:srgbClr val="000000">
                      <a:alpha val="43137"/>
                    </a:srgbClr>
                  </a:outerShdw>
                </a:effectLst>
              </a:rPr>
              <a:t> colloquio</a:t>
            </a:r>
            <a:r>
              <a:rPr lang="it-IT" sz="1700" dirty="0"/>
              <a:t>, che ha la finalità di accertare il conseguimento del profilo culturale, educativo e professionale dello studente.</a:t>
            </a:r>
          </a:p>
          <a:p>
            <a:pPr marL="0" indent="0">
              <a:buNone/>
            </a:pPr>
            <a:r>
              <a:rPr lang="it-IT" sz="1700" dirty="0"/>
              <a:t> Il candidato dimostra, nel corso del colloquio:</a:t>
            </a:r>
          </a:p>
          <a:p>
            <a:r>
              <a:rPr lang="it-IT" sz="1700" dirty="0"/>
              <a:t> a) di aver acquisito i contenuti e i metodi propri delle singole discipline, di essere capace di utilizzare le conoscenze acquisite e di metterle in relazione tra loro per argomentare in maniera critica e personale, utilizzando anche la lingua straniera;</a:t>
            </a:r>
          </a:p>
          <a:p>
            <a:r>
              <a:rPr lang="it-IT" sz="1700" dirty="0"/>
              <a:t> b) di saper analizzare criticamente e correlare al percorso di studi seguito e al profilo educativo culturale e professionale del percorso frequentatole esperienze svolte nell’ambito dei PCTO, con riferimento al complesso del percorso effettuato, tenuto conto delle criticità determinate dall’emergenza pandemica;</a:t>
            </a:r>
          </a:p>
          <a:p>
            <a:r>
              <a:rPr lang="it-IT" sz="1700" dirty="0"/>
              <a:t> c) di aver maturato le competenze previste dalle attività di Educazione civica, per come enucleate all’interno delle singole discipline. Nella conduzione del colloquio, la sottocommissione tiene conto delle informazioni contenute nel Curriculum dello studente. - organizzativa.</a:t>
            </a:r>
          </a:p>
          <a:p>
            <a:pPr marL="0" indent="0">
              <a:buNone/>
            </a:pPr>
            <a:endParaRPr lang="it-IT" sz="1400" dirty="0"/>
          </a:p>
          <a:p>
            <a:r>
              <a:rPr lang="it-IT" sz="1800" b="1" dirty="0"/>
              <a:t>Durata: </a:t>
            </a:r>
          </a:p>
          <a:p>
            <a:r>
              <a:rPr lang="it-IT" sz="1600" dirty="0"/>
              <a:t>La commissione cura l’equilibrata articolazione e durata delle fasi del colloquio, della durata complessiva indicativa </a:t>
            </a:r>
          </a:p>
          <a:p>
            <a:pPr marL="0" indent="0">
              <a:buNone/>
            </a:pPr>
            <a:r>
              <a:rPr lang="it-IT" sz="1600" b="1" dirty="0">
                <a:effectLst>
                  <a:outerShdw blurRad="38100" dist="38100" dir="2700000" algn="tl">
                    <a:srgbClr val="000000">
                      <a:alpha val="43137"/>
                    </a:srgbClr>
                  </a:outerShdw>
                </a:effectLst>
              </a:rPr>
              <a:t>                                                    di 60 minuti</a:t>
            </a:r>
            <a:r>
              <a:rPr lang="it-IT" sz="1600" dirty="0"/>
              <a:t>. </a:t>
            </a:r>
          </a:p>
          <a:p>
            <a:r>
              <a:rPr lang="it-IT" sz="1600" dirty="0"/>
              <a:t>Per quanto concerne le sezioni </a:t>
            </a:r>
            <a:r>
              <a:rPr lang="it-IT" sz="1600" dirty="0" err="1"/>
              <a:t>EsaBac</a:t>
            </a:r>
            <a:r>
              <a:rPr lang="it-IT" sz="1600" dirty="0"/>
              <a:t>   le opzioni internazionali ogni sottocommissione assegna ai candidati un tempo aggiuntivo.</a:t>
            </a:r>
          </a:p>
          <a:p>
            <a:r>
              <a:rPr lang="it-IT" sz="1600" dirty="0"/>
              <a:t> Il numero dei candidati che sostengono il colloquio, per ogni giorno, </a:t>
            </a:r>
            <a:r>
              <a:rPr lang="it-IT" sz="1600" b="1" dirty="0">
                <a:effectLst>
                  <a:outerShdw blurRad="38100" dist="38100" dir="2700000" algn="tl">
                    <a:srgbClr val="000000">
                      <a:alpha val="43137"/>
                    </a:srgbClr>
                  </a:outerShdw>
                </a:effectLst>
              </a:rPr>
              <a:t>non può essere superiore a cinque</a:t>
            </a:r>
            <a:r>
              <a:rPr lang="it-IT" sz="1600" dirty="0"/>
              <a:t>, salvo motivata esigenza</a:t>
            </a:r>
          </a:p>
          <a:p>
            <a:endParaRPr lang="it-IT" sz="1400" dirty="0"/>
          </a:p>
        </p:txBody>
      </p:sp>
    </p:spTree>
    <p:extLst>
      <p:ext uri="{BB962C8B-B14F-4D97-AF65-F5344CB8AC3E}">
        <p14:creationId xmlns:p14="http://schemas.microsoft.com/office/powerpoint/2010/main" val="725971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2121</Words>
  <Application>Microsoft Office PowerPoint</Application>
  <PresentationFormat>Widescreen</PresentationFormat>
  <Paragraphs>157</Paragraphs>
  <Slides>14</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14</vt:i4>
      </vt:variant>
    </vt:vector>
  </HeadingPairs>
  <TitlesOfParts>
    <vt:vector size="23" baseType="lpstr">
      <vt:lpstr>Arial Unicode MS</vt:lpstr>
      <vt:lpstr>Arial</vt:lpstr>
      <vt:lpstr>Arial Black</vt:lpstr>
      <vt:lpstr>Calibri</vt:lpstr>
      <vt:lpstr>Calibri Light</vt:lpstr>
      <vt:lpstr>Helvetica</vt:lpstr>
      <vt:lpstr>Times New Roman</vt:lpstr>
      <vt:lpstr>Titillium Web</vt:lpstr>
      <vt:lpstr>Tema di Office</vt:lpstr>
      <vt:lpstr>Presentazione standard di PowerPoint</vt:lpstr>
      <vt:lpstr>AMMISSIONE ALL’ESAME DI STATO 2024</vt:lpstr>
      <vt:lpstr>LE DATE DA RICORDARE – PROVE E PUNTI</vt:lpstr>
      <vt:lpstr>Presentazione standard di PowerPoint</vt:lpstr>
      <vt:lpstr>COMMISSIONI D’ESAME 2024</vt:lpstr>
      <vt:lpstr>Presentazione standard di PowerPoint</vt:lpstr>
      <vt:lpstr>LA PRIMA PROVA – SCRITTO ITALIANO</vt:lpstr>
      <vt:lpstr>MATERIE DELLE  SECONDE PROVE SCRITTE  ESAME DI STATO 23/24   Indirizzo Linguistico/ Esabac LA , LB, LC Tedesco – Russo - Francese  Indirizzo Scienze Umane Base SA ,SB SC Scienze Umane  Indirizzo Economico Sociale EA Diritto ed Economia  Indirizzo Chimica e Materiali KA Chimica Analitica e strumentale  Indirizzo Informatico IA,  IB Sistemi e Reti  VEDI SIMULAZIONE FATTA A SCUOLA </vt:lpstr>
      <vt:lpstr>SVOLGIMENTO PROVA D’ESAME</vt:lpstr>
      <vt:lpstr>SVOLGIMENTO DEL COLLOQUIO D’ ESAME art. 22 O.M.55/ 24 20 punti a disposizione della commissione che opera </vt:lpstr>
      <vt:lpstr>PARTE RELATIVA PCTO</vt:lpstr>
      <vt:lpstr>SVOLGIMENTO PROVA ORALE</vt:lpstr>
      <vt:lpstr>Presentazione standard di PowerPoint</vt:lpstr>
      <vt:lpstr>FORZA CHE CI SEI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Preside</dc:creator>
  <cp:lastModifiedBy>Preside</cp:lastModifiedBy>
  <cp:revision>86</cp:revision>
  <dcterms:created xsi:type="dcterms:W3CDTF">2021-03-09T09:27:22Z</dcterms:created>
  <dcterms:modified xsi:type="dcterms:W3CDTF">2024-04-11T14:53:41Z</dcterms:modified>
</cp:coreProperties>
</file>