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6" r:id="rId4"/>
    <p:sldId id="272" r:id="rId5"/>
    <p:sldId id="270" r:id="rId6"/>
    <p:sldId id="257" r:id="rId7"/>
    <p:sldId id="259" r:id="rId8"/>
    <p:sldId id="273" r:id="rId9"/>
    <p:sldId id="262" r:id="rId10"/>
    <p:sldId id="263" r:id="rId11"/>
    <p:sldId id="265" r:id="rId12"/>
    <p:sldId id="275" r:id="rId13"/>
    <p:sldId id="266" r:id="rId14"/>
    <p:sldId id="267" r:id="rId15"/>
    <p:sldId id="271"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94683" autoAdjust="0"/>
  </p:normalViewPr>
  <p:slideViewPr>
    <p:cSldViewPr snapToGrid="0">
      <p:cViewPr varScale="1">
        <p:scale>
          <a:sx n="109" d="100"/>
          <a:sy n="109" d="100"/>
        </p:scale>
        <p:origin x="684" y="1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931E0563-28A6-4F2C-B88D-6C16B37DF8C4}" type="datetimeFigureOut">
              <a:rPr lang="it-IT" smtClean="0"/>
              <a:t>16/04/2025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909960-E17B-4243-8808-A4B5215D11D0}" type="slidenum">
              <a:rPr lang="it-IT" smtClean="0"/>
              <a:t>‹N›</a:t>
            </a:fld>
            <a:endParaRPr lang="it-IT"/>
          </a:p>
        </p:txBody>
      </p:sp>
    </p:spTree>
    <p:extLst>
      <p:ext uri="{BB962C8B-B14F-4D97-AF65-F5344CB8AC3E}">
        <p14:creationId xmlns:p14="http://schemas.microsoft.com/office/powerpoint/2010/main" val="3982818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31E0563-28A6-4F2C-B88D-6C16B37DF8C4}" type="datetimeFigureOut">
              <a:rPr lang="it-IT" smtClean="0"/>
              <a:t>16/04/2025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909960-E17B-4243-8808-A4B5215D11D0}" type="slidenum">
              <a:rPr lang="it-IT" smtClean="0"/>
              <a:t>‹N›</a:t>
            </a:fld>
            <a:endParaRPr lang="it-IT"/>
          </a:p>
        </p:txBody>
      </p:sp>
    </p:spTree>
    <p:extLst>
      <p:ext uri="{BB962C8B-B14F-4D97-AF65-F5344CB8AC3E}">
        <p14:creationId xmlns:p14="http://schemas.microsoft.com/office/powerpoint/2010/main" val="84121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31E0563-28A6-4F2C-B88D-6C16B37DF8C4}" type="datetimeFigureOut">
              <a:rPr lang="it-IT" smtClean="0"/>
              <a:t>16/04/2025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909960-E17B-4243-8808-A4B5215D11D0}" type="slidenum">
              <a:rPr lang="it-IT" smtClean="0"/>
              <a:t>‹N›</a:t>
            </a:fld>
            <a:endParaRPr lang="it-IT"/>
          </a:p>
        </p:txBody>
      </p:sp>
    </p:spTree>
    <p:extLst>
      <p:ext uri="{BB962C8B-B14F-4D97-AF65-F5344CB8AC3E}">
        <p14:creationId xmlns:p14="http://schemas.microsoft.com/office/powerpoint/2010/main" val="3010133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31E0563-28A6-4F2C-B88D-6C16B37DF8C4}" type="datetimeFigureOut">
              <a:rPr lang="it-IT" smtClean="0"/>
              <a:t>16/04/2025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909960-E17B-4243-8808-A4B5215D11D0}" type="slidenum">
              <a:rPr lang="it-IT" smtClean="0"/>
              <a:t>‹N›</a:t>
            </a:fld>
            <a:endParaRPr lang="it-IT"/>
          </a:p>
        </p:txBody>
      </p:sp>
    </p:spTree>
    <p:extLst>
      <p:ext uri="{BB962C8B-B14F-4D97-AF65-F5344CB8AC3E}">
        <p14:creationId xmlns:p14="http://schemas.microsoft.com/office/powerpoint/2010/main" val="932295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931E0563-28A6-4F2C-B88D-6C16B37DF8C4}" type="datetimeFigureOut">
              <a:rPr lang="it-IT" smtClean="0"/>
              <a:t>16/04/2025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909960-E17B-4243-8808-A4B5215D11D0}" type="slidenum">
              <a:rPr lang="it-IT" smtClean="0"/>
              <a:t>‹N›</a:t>
            </a:fld>
            <a:endParaRPr lang="it-IT"/>
          </a:p>
        </p:txBody>
      </p:sp>
    </p:spTree>
    <p:extLst>
      <p:ext uri="{BB962C8B-B14F-4D97-AF65-F5344CB8AC3E}">
        <p14:creationId xmlns:p14="http://schemas.microsoft.com/office/powerpoint/2010/main" val="803907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931E0563-28A6-4F2C-B88D-6C16B37DF8C4}" type="datetimeFigureOut">
              <a:rPr lang="it-IT" smtClean="0"/>
              <a:t>16/04/2025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909960-E17B-4243-8808-A4B5215D11D0}" type="slidenum">
              <a:rPr lang="it-IT" smtClean="0"/>
              <a:t>‹N›</a:t>
            </a:fld>
            <a:endParaRPr lang="it-IT"/>
          </a:p>
        </p:txBody>
      </p:sp>
    </p:spTree>
    <p:extLst>
      <p:ext uri="{BB962C8B-B14F-4D97-AF65-F5344CB8AC3E}">
        <p14:creationId xmlns:p14="http://schemas.microsoft.com/office/powerpoint/2010/main" val="855573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931E0563-28A6-4F2C-B88D-6C16B37DF8C4}" type="datetimeFigureOut">
              <a:rPr lang="it-IT" smtClean="0"/>
              <a:t>16/04/2025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F909960-E17B-4243-8808-A4B5215D11D0}" type="slidenum">
              <a:rPr lang="it-IT" smtClean="0"/>
              <a:t>‹N›</a:t>
            </a:fld>
            <a:endParaRPr lang="it-IT"/>
          </a:p>
        </p:txBody>
      </p:sp>
    </p:spTree>
    <p:extLst>
      <p:ext uri="{BB962C8B-B14F-4D97-AF65-F5344CB8AC3E}">
        <p14:creationId xmlns:p14="http://schemas.microsoft.com/office/powerpoint/2010/main" val="500749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931E0563-28A6-4F2C-B88D-6C16B37DF8C4}" type="datetimeFigureOut">
              <a:rPr lang="it-IT" smtClean="0"/>
              <a:t>16/04/2025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F909960-E17B-4243-8808-A4B5215D11D0}" type="slidenum">
              <a:rPr lang="it-IT" smtClean="0"/>
              <a:t>‹N›</a:t>
            </a:fld>
            <a:endParaRPr lang="it-IT"/>
          </a:p>
        </p:txBody>
      </p:sp>
    </p:spTree>
    <p:extLst>
      <p:ext uri="{BB962C8B-B14F-4D97-AF65-F5344CB8AC3E}">
        <p14:creationId xmlns:p14="http://schemas.microsoft.com/office/powerpoint/2010/main" val="3643046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31E0563-28A6-4F2C-B88D-6C16B37DF8C4}" type="datetimeFigureOut">
              <a:rPr lang="it-IT" smtClean="0"/>
              <a:t>16/04/2025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F909960-E17B-4243-8808-A4B5215D11D0}" type="slidenum">
              <a:rPr lang="it-IT" smtClean="0"/>
              <a:t>‹N›</a:t>
            </a:fld>
            <a:endParaRPr lang="it-IT"/>
          </a:p>
        </p:txBody>
      </p:sp>
    </p:spTree>
    <p:extLst>
      <p:ext uri="{BB962C8B-B14F-4D97-AF65-F5344CB8AC3E}">
        <p14:creationId xmlns:p14="http://schemas.microsoft.com/office/powerpoint/2010/main" val="245691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931E0563-28A6-4F2C-B88D-6C16B37DF8C4}" type="datetimeFigureOut">
              <a:rPr lang="it-IT" smtClean="0"/>
              <a:t>16/04/2025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909960-E17B-4243-8808-A4B5215D11D0}" type="slidenum">
              <a:rPr lang="it-IT" smtClean="0"/>
              <a:t>‹N›</a:t>
            </a:fld>
            <a:endParaRPr lang="it-IT"/>
          </a:p>
        </p:txBody>
      </p:sp>
    </p:spTree>
    <p:extLst>
      <p:ext uri="{BB962C8B-B14F-4D97-AF65-F5344CB8AC3E}">
        <p14:creationId xmlns:p14="http://schemas.microsoft.com/office/powerpoint/2010/main" val="292529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931E0563-28A6-4F2C-B88D-6C16B37DF8C4}" type="datetimeFigureOut">
              <a:rPr lang="it-IT" smtClean="0"/>
              <a:t>16/04/2025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909960-E17B-4243-8808-A4B5215D11D0}" type="slidenum">
              <a:rPr lang="it-IT" smtClean="0"/>
              <a:t>‹N›</a:t>
            </a:fld>
            <a:endParaRPr lang="it-IT"/>
          </a:p>
        </p:txBody>
      </p:sp>
    </p:spTree>
    <p:extLst>
      <p:ext uri="{BB962C8B-B14F-4D97-AF65-F5344CB8AC3E}">
        <p14:creationId xmlns:p14="http://schemas.microsoft.com/office/powerpoint/2010/main" val="1769191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E0563-28A6-4F2C-B88D-6C16B37DF8C4}" type="datetimeFigureOut">
              <a:rPr lang="it-IT" smtClean="0"/>
              <a:t>16/04/2025</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909960-E17B-4243-8808-A4B5215D11D0}" type="slidenum">
              <a:rPr lang="it-IT" smtClean="0"/>
              <a:t>‹N›</a:t>
            </a:fld>
            <a:endParaRPr lang="it-IT"/>
          </a:p>
        </p:txBody>
      </p:sp>
    </p:spTree>
    <p:extLst>
      <p:ext uri="{BB962C8B-B14F-4D97-AF65-F5344CB8AC3E}">
        <p14:creationId xmlns:p14="http://schemas.microsoft.com/office/powerpoint/2010/main" val="2950105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miur.gov.it/web/guest/-/nota-n-7557-del-22-febbraio-2024"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unica.istruzione.gov.it/it/orientamento/il-tuo-percorso/curriculu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normattiva.it/uri-res/N2Ls?urn:nir:presidente.repubblica:decreto:2009-06-22;122~art14-com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4294967295"/>
          </p:nvPr>
        </p:nvSpPr>
        <p:spPr>
          <a:xfrm>
            <a:off x="552544" y="147358"/>
            <a:ext cx="10240962" cy="6034088"/>
          </a:xfrm>
        </p:spPr>
        <p:txBody>
          <a:bodyPr>
            <a:normAutofit/>
          </a:bodyPr>
          <a:lstStyle/>
          <a:p>
            <a:pPr marL="0" indent="0" algn="ctr">
              <a:buNone/>
            </a:pPr>
            <a:r>
              <a:rPr lang="it-IT" sz="4000" dirty="0"/>
              <a:t>ESAMI DI STATO </a:t>
            </a:r>
            <a:r>
              <a:rPr lang="it-IT" sz="4000" dirty="0" smtClean="0"/>
              <a:t>2025</a:t>
            </a:r>
            <a:endParaRPr lang="it-IT" sz="4000" dirty="0"/>
          </a:p>
          <a:p>
            <a:pPr algn="l"/>
            <a:endParaRPr lang="it-IT" sz="1800" dirty="0"/>
          </a:p>
          <a:p>
            <a:pPr algn="l"/>
            <a:endParaRPr lang="it-IT" sz="1800" dirty="0"/>
          </a:p>
          <a:p>
            <a:pPr marL="0" indent="0" algn="l">
              <a:buNone/>
            </a:pPr>
            <a:r>
              <a:rPr lang="it-IT" sz="1800" dirty="0"/>
              <a:t>NORMATIVA :</a:t>
            </a:r>
          </a:p>
          <a:p>
            <a:pPr algn="l"/>
            <a:r>
              <a:rPr lang="it-IT" sz="1800" dirty="0"/>
              <a:t>D.Lgs.297/94;</a:t>
            </a:r>
          </a:p>
          <a:p>
            <a:pPr algn="l"/>
            <a:r>
              <a:rPr lang="it-IT" sz="1800" dirty="0"/>
              <a:t>D.Lgs.226/2005</a:t>
            </a:r>
          </a:p>
          <a:p>
            <a:pPr algn="l"/>
            <a:r>
              <a:rPr lang="it-IT" sz="1800" dirty="0" err="1"/>
              <a:t>D.Lgs.</a:t>
            </a:r>
            <a:r>
              <a:rPr lang="it-IT" sz="1800" dirty="0"/>
              <a:t> </a:t>
            </a:r>
            <a:r>
              <a:rPr lang="it-IT" sz="1800" dirty="0" smtClean="0"/>
              <a:t>62/2017</a:t>
            </a:r>
          </a:p>
          <a:p>
            <a:pPr algn="l"/>
            <a:r>
              <a:rPr lang="it-IT" sz="1800" dirty="0" smtClean="0"/>
              <a:t>DPR 122/09 ASSENZE MASSIME     DPR 249/98 DISCIPLINA SANZIONI </a:t>
            </a:r>
            <a:endParaRPr lang="it-IT" sz="1800" dirty="0"/>
          </a:p>
          <a:p>
            <a:pPr algn="l"/>
            <a:r>
              <a:rPr lang="it-IT" sz="1800" dirty="0" smtClean="0"/>
              <a:t>O.M</a:t>
            </a:r>
            <a:r>
              <a:rPr lang="it-IT" sz="1800" dirty="0"/>
              <a:t>. </a:t>
            </a:r>
            <a:r>
              <a:rPr lang="it-IT" sz="1800" dirty="0" smtClean="0"/>
              <a:t>n.67 del 31 </a:t>
            </a:r>
            <a:r>
              <a:rPr lang="it-IT" sz="1800" dirty="0"/>
              <a:t>marzo </a:t>
            </a:r>
            <a:r>
              <a:rPr lang="it-IT" sz="1800" dirty="0" smtClean="0"/>
              <a:t>2025-  </a:t>
            </a:r>
            <a:r>
              <a:rPr lang="it-IT" sz="1800" dirty="0"/>
              <a:t>Modalità di svolgimento Esame di stato</a:t>
            </a:r>
          </a:p>
          <a:p>
            <a:r>
              <a:rPr lang="it-IT" sz="1800" dirty="0" smtClean="0"/>
              <a:t>NOTA MIUR 11942 del 24 MARZO 2025  - FORMAZIONE </a:t>
            </a:r>
            <a:r>
              <a:rPr lang="it-IT" sz="1800" dirty="0"/>
              <a:t>delle Commissioni </a:t>
            </a:r>
            <a:r>
              <a:rPr lang="it-IT" sz="1800" dirty="0" smtClean="0"/>
              <a:t>d’Esame</a:t>
            </a:r>
            <a:endParaRPr lang="it-IT" sz="1800" dirty="0"/>
          </a:p>
          <a:p>
            <a:pPr algn="l"/>
            <a:r>
              <a:rPr lang="it-IT" sz="1800" dirty="0"/>
              <a:t>Documento del 15 maggio </a:t>
            </a:r>
            <a:r>
              <a:rPr lang="it-IT" sz="1800" dirty="0" smtClean="0"/>
              <a:t>2025 </a:t>
            </a:r>
            <a:r>
              <a:rPr lang="it-IT" sz="1800" dirty="0"/>
              <a:t>art.10 </a:t>
            </a:r>
            <a:r>
              <a:rPr lang="it-IT" sz="1800" dirty="0" smtClean="0"/>
              <a:t>OM 67/25</a:t>
            </a:r>
            <a:endParaRPr lang="it-IT" sz="1800" dirty="0"/>
          </a:p>
          <a:p>
            <a:pPr algn="l"/>
            <a:r>
              <a:rPr lang="it-IT" sz="1800" dirty="0"/>
              <a:t>Tabella Conversione crediti e correzione scritti</a:t>
            </a:r>
          </a:p>
          <a:p>
            <a:pPr algn="l"/>
            <a:r>
              <a:rPr lang="it-IT" sz="1800" dirty="0"/>
              <a:t>Griglia  Nazionale Prova Orale</a:t>
            </a:r>
          </a:p>
          <a:p>
            <a:r>
              <a:rPr lang="it-IT" sz="1800" dirty="0"/>
              <a:t>CURRICULUM </a:t>
            </a:r>
            <a:r>
              <a:rPr lang="it-IT" sz="1800" dirty="0" smtClean="0"/>
              <a:t>STUDENTE </a:t>
            </a:r>
            <a:r>
              <a:rPr lang="it-IT" sz="1800" b="1" u="sng" dirty="0">
                <a:hlinkClick r:id="rId2"/>
              </a:rPr>
              <a:t>Nota </a:t>
            </a:r>
            <a:r>
              <a:rPr lang="it-IT" sz="1800" b="1" u="sng" dirty="0" smtClean="0">
                <a:hlinkClick r:id="rId2"/>
              </a:rPr>
              <a:t>7557 del 22/2/2024 </a:t>
            </a:r>
            <a:r>
              <a:rPr lang="it-IT" sz="1800" b="1" u="sng" dirty="0">
                <a:hlinkClick r:id="rId2"/>
              </a:rPr>
              <a:t>del Curriculum dello studente</a:t>
            </a:r>
            <a:endParaRPr lang="it-IT" sz="1800" dirty="0"/>
          </a:p>
          <a:p>
            <a:r>
              <a:rPr lang="it-IT" sz="1800" dirty="0" smtClean="0"/>
              <a:t>Nota MIUR chiarimenti Requisiti Ammissione n.13946 del 03/04/2025</a:t>
            </a:r>
            <a:endParaRPr lang="it-IT" sz="1800" dirty="0"/>
          </a:p>
          <a:p>
            <a:pPr algn="l"/>
            <a:endParaRPr lang="it-IT" sz="1800" dirty="0"/>
          </a:p>
          <a:p>
            <a:pPr algn="l"/>
            <a:endParaRPr lang="it-IT" sz="1800" dirty="0"/>
          </a:p>
          <a:p>
            <a:pPr algn="l"/>
            <a:endParaRPr lang="it-IT" sz="1800" dirty="0"/>
          </a:p>
        </p:txBody>
      </p:sp>
    </p:spTree>
    <p:extLst>
      <p:ext uri="{BB962C8B-B14F-4D97-AF65-F5344CB8AC3E}">
        <p14:creationId xmlns:p14="http://schemas.microsoft.com/office/powerpoint/2010/main" val="1524178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a:t>SVOLGIMENTO PROVA D’ESAME</a:t>
            </a:r>
          </a:p>
        </p:txBody>
      </p:sp>
      <p:sp>
        <p:nvSpPr>
          <p:cNvPr id="3" name="Segnaposto contenuto 2"/>
          <p:cNvSpPr>
            <a:spLocks noGrp="1"/>
          </p:cNvSpPr>
          <p:nvPr>
            <p:ph idx="1"/>
          </p:nvPr>
        </p:nvSpPr>
        <p:spPr>
          <a:xfrm>
            <a:off x="838200" y="1395319"/>
            <a:ext cx="10515600" cy="4351338"/>
          </a:xfrm>
        </p:spPr>
        <p:txBody>
          <a:bodyPr>
            <a:normAutofit fontScale="85000" lnSpcReduction="10000"/>
          </a:bodyPr>
          <a:lstStyle/>
          <a:p>
            <a:pPr marL="0" indent="0">
              <a:buNone/>
            </a:pPr>
            <a:r>
              <a:rPr lang="it-IT" sz="1700" dirty="0"/>
              <a:t>Le prove d’esame di cui all’articolo 17 del Decreto legislativo 13 aprile 2017, n. 62 sono sostituite da un</a:t>
            </a:r>
            <a:r>
              <a:rPr lang="it-IT" sz="1700" b="1" dirty="0">
                <a:effectLst>
                  <a:outerShdw blurRad="38100" dist="38100" dir="2700000" algn="tl">
                    <a:srgbClr val="000000">
                      <a:alpha val="43137"/>
                    </a:srgbClr>
                  </a:outerShdw>
                </a:effectLst>
              </a:rPr>
              <a:t> colloquio</a:t>
            </a:r>
            <a:r>
              <a:rPr lang="it-IT" sz="1700" dirty="0"/>
              <a:t>, che ha la finalità di accertare il conseguimento del profilo culturale, educativo e professionale dello studente.</a:t>
            </a:r>
          </a:p>
          <a:p>
            <a:pPr marL="0" indent="0">
              <a:buNone/>
            </a:pPr>
            <a:r>
              <a:rPr lang="it-IT" sz="1700" dirty="0"/>
              <a:t> Il candidato dimostra, nel corso del colloquio:</a:t>
            </a:r>
          </a:p>
          <a:p>
            <a:r>
              <a:rPr lang="it-IT" sz="1700" dirty="0"/>
              <a:t> a) di aver acquisito i contenuti e i metodi propri delle singole discipline, di essere capace di utilizzare le conoscenze acquisite e di metterle in relazione tra loro per argomentare in maniera critica e personale, utilizzando anche la lingua straniera;</a:t>
            </a:r>
          </a:p>
          <a:p>
            <a:r>
              <a:rPr lang="it-IT" sz="1700" dirty="0"/>
              <a:t> b) di saper analizzare criticamente e correlare al percorso di studi seguito e al profilo educativo culturale e professionale del percorso frequentatole esperienze svolte nell’ambito dei PCTO, con riferimento al complesso del percorso effettuato, tenuto conto delle criticità determinate dall’emergenza pandemica;</a:t>
            </a:r>
          </a:p>
          <a:p>
            <a:r>
              <a:rPr lang="it-IT" sz="1700" dirty="0"/>
              <a:t> c) di aver maturato le competenze previste dalle attività di Educazione civica, per come enucleate all’interno delle singole discipline. Nella conduzione del colloquio, la sottocommissione tiene conto delle informazioni contenute nel Curriculum dello studente. - organizzativa.</a:t>
            </a:r>
          </a:p>
          <a:p>
            <a:pPr marL="0" indent="0">
              <a:buNone/>
            </a:pPr>
            <a:endParaRPr lang="it-IT" sz="1400" dirty="0"/>
          </a:p>
          <a:p>
            <a:r>
              <a:rPr lang="it-IT" sz="1800" b="1" dirty="0"/>
              <a:t>Durata: </a:t>
            </a:r>
          </a:p>
          <a:p>
            <a:r>
              <a:rPr lang="it-IT" sz="1600" dirty="0"/>
              <a:t>La commissione cura l’equilibrata articolazione e durata delle fasi del colloquio, della durata complessiva indicativa </a:t>
            </a:r>
          </a:p>
          <a:p>
            <a:pPr marL="0" indent="0">
              <a:buNone/>
            </a:pPr>
            <a:r>
              <a:rPr lang="it-IT" sz="1600" b="1" dirty="0">
                <a:effectLst>
                  <a:outerShdw blurRad="38100" dist="38100" dir="2700000" algn="tl">
                    <a:srgbClr val="000000">
                      <a:alpha val="43137"/>
                    </a:srgbClr>
                  </a:outerShdw>
                </a:effectLst>
              </a:rPr>
              <a:t>                                                    di 60 minuti</a:t>
            </a:r>
            <a:r>
              <a:rPr lang="it-IT" sz="1600" dirty="0"/>
              <a:t>. </a:t>
            </a:r>
          </a:p>
          <a:p>
            <a:r>
              <a:rPr lang="it-IT" sz="1600" dirty="0"/>
              <a:t>Per quanto concerne le sezioni </a:t>
            </a:r>
            <a:r>
              <a:rPr lang="it-IT" sz="1600" dirty="0" err="1"/>
              <a:t>EsaBac</a:t>
            </a:r>
            <a:r>
              <a:rPr lang="it-IT" sz="1600" dirty="0"/>
              <a:t>   le opzioni internazionali ogni sottocommissione assegna ai candidati un tempo aggiuntivo.</a:t>
            </a:r>
          </a:p>
          <a:p>
            <a:r>
              <a:rPr lang="it-IT" sz="1600" dirty="0"/>
              <a:t> Il numero dei candidati che sostengono il colloquio, per ogni giorno, </a:t>
            </a:r>
            <a:r>
              <a:rPr lang="it-IT" sz="1600" b="1" dirty="0">
                <a:effectLst>
                  <a:outerShdw blurRad="38100" dist="38100" dir="2700000" algn="tl">
                    <a:srgbClr val="000000">
                      <a:alpha val="43137"/>
                    </a:srgbClr>
                  </a:outerShdw>
                </a:effectLst>
              </a:rPr>
              <a:t>non può essere superiore a cinque</a:t>
            </a:r>
            <a:r>
              <a:rPr lang="it-IT" sz="1600" dirty="0"/>
              <a:t>, salvo motivata esigenza</a:t>
            </a:r>
          </a:p>
          <a:p>
            <a:endParaRPr lang="it-IT" sz="1400" dirty="0"/>
          </a:p>
        </p:txBody>
      </p:sp>
    </p:spTree>
    <p:extLst>
      <p:ext uri="{BB962C8B-B14F-4D97-AF65-F5344CB8AC3E}">
        <p14:creationId xmlns:p14="http://schemas.microsoft.com/office/powerpoint/2010/main" val="725971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200" dirty="0"/>
              <a:t>SVOLGIMENTO DEL COLLOQUIO D’ ESAME art. 22 </a:t>
            </a:r>
            <a:r>
              <a:rPr lang="it-IT" sz="3200" dirty="0" smtClean="0"/>
              <a:t>O.M.55/ 24</a:t>
            </a:r>
            <a:br>
              <a:rPr lang="it-IT" sz="3200" dirty="0" smtClean="0"/>
            </a:br>
            <a:r>
              <a:rPr lang="it-IT" sz="3200" dirty="0" smtClean="0"/>
              <a:t>20 </a:t>
            </a:r>
            <a:r>
              <a:rPr lang="it-IT" sz="3200" dirty="0"/>
              <a:t>punti a disposizione della commissione che opera</a:t>
            </a:r>
            <a:br>
              <a:rPr lang="it-IT" sz="3200" dirty="0"/>
            </a:br>
            <a:endParaRPr lang="it-IT" sz="3200" dirty="0"/>
          </a:p>
        </p:txBody>
      </p:sp>
      <p:sp>
        <p:nvSpPr>
          <p:cNvPr id="3" name="Segnaposto contenuto 2"/>
          <p:cNvSpPr>
            <a:spLocks noGrp="1"/>
          </p:cNvSpPr>
          <p:nvPr>
            <p:ph idx="1"/>
          </p:nvPr>
        </p:nvSpPr>
        <p:spPr>
          <a:xfrm>
            <a:off x="838200" y="1843554"/>
            <a:ext cx="10515600" cy="5014446"/>
          </a:xfrm>
        </p:spPr>
        <p:txBody>
          <a:bodyPr>
            <a:normAutofit/>
          </a:bodyPr>
          <a:lstStyle/>
          <a:p>
            <a:r>
              <a:rPr lang="it-IT" sz="2400" dirty="0"/>
              <a:t>a) a partire dall’analisi, da parte del candidato, del materiale scelto dalla sottocommissione, attinente alle Indicazioni nazionali per i Licei e alle Linee guida per gli istituti tecnici e professionali. </a:t>
            </a:r>
          </a:p>
          <a:p>
            <a:r>
              <a:rPr lang="it-IT" sz="2400" dirty="0"/>
              <a:t>b) Il materiale è costituito da un testo, un documento, un’esperienza, un progetto, un problema, ed è predisposto e assegnato dalla sottocommissione ai sensi del comma 5. art 22: il materiale è predisposto ed assegnato ogni giorno prima dell’inizio dei colloqui. </a:t>
            </a:r>
          </a:p>
          <a:p>
            <a:r>
              <a:rPr lang="it-IT" sz="2400" dirty="0"/>
              <a:t>c) Si ritiene si debba trattare di un solo materiale scelto in modo da risultare interessante e stimolante ma anche di non difficile comprensione. </a:t>
            </a:r>
          </a:p>
          <a:p>
            <a:r>
              <a:rPr lang="it-IT" sz="2400" dirty="0"/>
              <a:t>d) I materiali debbono favorire la trattazione dei nodi caratterizzanti le diverse discipline e il loro rapporto interdisciplinare (non si parla di pluridisciplinarità)</a:t>
            </a:r>
          </a:p>
        </p:txBody>
      </p:sp>
    </p:spTree>
    <p:extLst>
      <p:ext uri="{BB962C8B-B14F-4D97-AF65-F5344CB8AC3E}">
        <p14:creationId xmlns:p14="http://schemas.microsoft.com/office/powerpoint/2010/main" val="257667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PARTE RELATIVA PCTO</a:t>
            </a:r>
            <a:endParaRPr lang="it-IT" dirty="0"/>
          </a:p>
        </p:txBody>
      </p:sp>
      <p:sp>
        <p:nvSpPr>
          <p:cNvPr id="3" name="Segnaposto contenuto 2"/>
          <p:cNvSpPr>
            <a:spLocks noGrp="1"/>
          </p:cNvSpPr>
          <p:nvPr>
            <p:ph idx="1"/>
          </p:nvPr>
        </p:nvSpPr>
        <p:spPr/>
        <p:txBody>
          <a:bodyPr>
            <a:normAutofit fontScale="40000" lnSpcReduction="20000"/>
          </a:bodyPr>
          <a:lstStyle/>
          <a:p>
            <a:r>
              <a:rPr lang="it-IT" dirty="0"/>
              <a:t>NOTE PER LA RELAZIONE SULL'ESPERIENZA PCTO (Percorsi per le Competenze trasversali e per l’Orientamento)</a:t>
            </a:r>
          </a:p>
          <a:p>
            <a:r>
              <a:rPr lang="it-IT" dirty="0"/>
              <a:t>Premessa: in questo breve scritto troverai alcuni consigli su come stendere la relazione di presentazione del proprio PCTO da presentare al colloquio dell’Esame di Stato. L’esposizione della tua esperienza, possibilmente la più significativa e documentata tra quelle svolte nel triennio, comporterà domande da parte del Presidente e/o dei Commissari d'Esame; per tale motivo, dovrai essere pronto a fornire ulteriori spiegazioni e commenti.</a:t>
            </a:r>
          </a:p>
          <a:p>
            <a:r>
              <a:rPr lang="it-IT" dirty="0"/>
              <a:t>Progettazione: come previsto dalla normativa (“il candidato dimostra, nel corso del colloquio di saper analizzare criticamente e correlare al percorso di studi seguito e al PECUP, mediante una breve relazione o un lavoro multimediale, le esperienze svolte nell’ambito dei PCTO, con riferimento al complesso del percorso effettuato, tenuto conto delle criticità determinate dall’emergenza pandemica), dopo un rapido excursus sulle attività svolte nel triennio, presenterai la relazione relativa all’esperienza che ritieni più significativa. Tieni conto che ci saranno dei punti fermi cui fare riferimento, soprattutto con riferimento agli stage:</a:t>
            </a:r>
          </a:p>
          <a:p>
            <a:r>
              <a:rPr lang="it-IT" dirty="0"/>
              <a:t>- le caratteristiche della struttura ospitante e, in generale, del contesto esterno, collegate al tuo indirizzo di studi;</a:t>
            </a:r>
          </a:p>
          <a:p>
            <a:r>
              <a:rPr lang="it-IT" dirty="0"/>
              <a:t>- le competenze che hai acquisito, collegate alle competenze del profilo in uscita del tuo corso di studi e alle conoscenze delle discipline che lo caratterizzano;</a:t>
            </a:r>
          </a:p>
          <a:p>
            <a:r>
              <a:rPr lang="it-IT" dirty="0"/>
              <a:t>- il contesto e ciò che hai appreso, collegati alle tue scelte future, riguardanti i possibili sbocchi post diploma, di studio e/o lavorativi.</a:t>
            </a:r>
          </a:p>
          <a:p>
            <a:r>
              <a:rPr lang="it-IT" dirty="0"/>
              <a:t>Elaborazione: vista la possibilità di utilizzare la versione multimediale, si consiglia la produzione di circa 6/8 </a:t>
            </a:r>
            <a:r>
              <a:rPr lang="it-IT" dirty="0" err="1"/>
              <a:t>slides</a:t>
            </a:r>
            <a:r>
              <a:rPr lang="it-IT" dirty="0"/>
              <a:t> (compreso portfolio di presentazione) per una durata di circa 7/8 minuti. Per i più creativi e talentuosi, possono aggiungersi altre modalità di presentazione: un video che illustri l'ambiente di lavoro, le persone e le attività principali (attenzione in questo caso alla normativa sulla “privacy); un’intervista al “boss” o ai “colleghi”; ecc.</a:t>
            </a:r>
          </a:p>
          <a:p>
            <a:r>
              <a:rPr lang="it-IT" dirty="0"/>
              <a:t>Nella pagina iniziale potrai inserire lo schema riassuntivo del tuo percorso triennale (certificazione); in quella successiva troveranno posto il titolo del percorso, il periodo di svolgimento, il numero di ore, ecc. Potrà far seguito il planning delle attività previste dal progetto formativo e gli obiettivi stabiliti. Rilevante anche la descrizione dell’ente ospitante ed il suo settore di attività. La narrazione di una giornata-tipo potrà rivelarsi coinvolgente: raccontala nei suoi dettagli, magari riportando curiosità; precisa le mansioni, i compiti e gli strumenti a disposizione; evidenzia l'apporto del tuo lavoro. Il linguaggio sarà chiaro ed efficace (utilizza frasi semplici e brevi).</a:t>
            </a:r>
          </a:p>
          <a:p>
            <a:r>
              <a:rPr lang="it-IT" dirty="0"/>
              <a:t>Non dimenticare di evidenziare le competenze in entrata e in uscita; non esitare a chiarire la validità (o meno) dell’esperienza, se è servita per approfondire conoscenze pregresse, aumentare e rafforzare competenze, stimolare la tua curiosità e l'interesse verso quel campo applicativo.</a:t>
            </a:r>
          </a:p>
          <a:p>
            <a:r>
              <a:rPr lang="it-IT" dirty="0"/>
              <a:t>Puoi anche raccontare un'esperienza negativa, ma devi motivarne la ragione e magari essere in grado di proporre eventuali miglioramenti.</a:t>
            </a:r>
          </a:p>
          <a:p>
            <a:r>
              <a:rPr lang="it-IT" dirty="0"/>
              <a:t>Come premesso, si tratta di annotazioni basate sulle recenti ordinanze ministeriali relative al Colloquio; sarà poi la Commissione ad indicare gli effettivi tempi e criteri per lo svolgimento della relazione. Si raccomanda pertanto di far riferimento ai suggerimenti del proprio tutor scolastico.</a:t>
            </a:r>
          </a:p>
          <a:p>
            <a:endParaRPr lang="it-IT" dirty="0"/>
          </a:p>
        </p:txBody>
      </p:sp>
    </p:spTree>
    <p:extLst>
      <p:ext uri="{BB962C8B-B14F-4D97-AF65-F5344CB8AC3E}">
        <p14:creationId xmlns:p14="http://schemas.microsoft.com/office/powerpoint/2010/main" val="3627614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a:t>SVOLGIMENTO PROVA ORALE</a:t>
            </a:r>
          </a:p>
        </p:txBody>
      </p:sp>
      <p:sp>
        <p:nvSpPr>
          <p:cNvPr id="3" name="Segnaposto contenuto 2"/>
          <p:cNvSpPr>
            <a:spLocks noGrp="1"/>
          </p:cNvSpPr>
          <p:nvPr>
            <p:ph idx="1"/>
          </p:nvPr>
        </p:nvSpPr>
        <p:spPr>
          <a:xfrm>
            <a:off x="838200" y="1395319"/>
            <a:ext cx="10515600" cy="5014446"/>
          </a:xfrm>
        </p:spPr>
        <p:txBody>
          <a:bodyPr>
            <a:normAutofit/>
          </a:bodyPr>
          <a:lstStyle/>
          <a:p>
            <a:r>
              <a:rPr lang="it-IT" sz="1600" dirty="0"/>
              <a:t>PROVA ESABAC ( Tempo aggiuntivo)</a:t>
            </a:r>
          </a:p>
          <a:p>
            <a:endParaRPr lang="it-IT" sz="1400" dirty="0"/>
          </a:p>
          <a:p>
            <a:pPr marL="0" indent="0">
              <a:buNone/>
            </a:pPr>
            <a:r>
              <a:rPr lang="it-IT" sz="1800" dirty="0"/>
              <a:t>Per le sezioni di percorsi liceali ove è attivato il progetto </a:t>
            </a:r>
            <a:r>
              <a:rPr lang="it-IT" sz="1800" dirty="0" err="1"/>
              <a:t>EsaBac</a:t>
            </a:r>
            <a:r>
              <a:rPr lang="it-IT" sz="1800" dirty="0"/>
              <a:t>, le prove scritte  sono sostituite da: </a:t>
            </a:r>
          </a:p>
          <a:p>
            <a:pPr>
              <a:buFontTx/>
              <a:buChar char="-"/>
            </a:pPr>
            <a:r>
              <a:rPr lang="it-IT" sz="1800" dirty="0"/>
              <a:t>una prova orale in Lingua e letteratura francese,</a:t>
            </a:r>
          </a:p>
          <a:p>
            <a:pPr>
              <a:buFontTx/>
              <a:buChar char="-"/>
            </a:pPr>
            <a:r>
              <a:rPr lang="it-IT" sz="1800" dirty="0"/>
              <a:t> - una prova orale che verte sulla disciplina non linguistica, Storia, veicolata in francese.</a:t>
            </a:r>
          </a:p>
          <a:p>
            <a:pPr>
              <a:buFontTx/>
              <a:buChar char="-"/>
            </a:pPr>
            <a:r>
              <a:rPr lang="it-IT" sz="1800" dirty="0"/>
              <a:t> Della valutazione delle due prove orali si tiene conto nell'ambito della valutazione generale del colloquio. </a:t>
            </a:r>
          </a:p>
          <a:p>
            <a:pPr>
              <a:buFontTx/>
              <a:buChar char="-"/>
            </a:pPr>
            <a:r>
              <a:rPr lang="it-IT" sz="1800" dirty="0"/>
              <a:t>Ai soli fini del </a:t>
            </a:r>
            <a:r>
              <a:rPr lang="it-IT" sz="1800" dirty="0" err="1"/>
              <a:t>Baccalaureat</a:t>
            </a:r>
            <a:r>
              <a:rPr lang="it-IT" sz="1800" dirty="0"/>
              <a:t>, la commissione esprime in ventesimi il punteggio. Per il rilascio dei relativi diplomi, il candidato deve aver avuto nei relativi esami un punteggio complessivo almeno pari a 12/20, che costituisce la soglia della sufficienza. </a:t>
            </a:r>
          </a:p>
          <a:p>
            <a:pPr>
              <a:buFontTx/>
              <a:buChar char="-"/>
            </a:pPr>
            <a:r>
              <a:rPr lang="it-IT" sz="1800" dirty="0"/>
              <a:t>L’esito della parte specifica dell’esame </a:t>
            </a:r>
            <a:r>
              <a:rPr lang="it-IT" sz="1800" dirty="0" err="1"/>
              <a:t>EsaBac</a:t>
            </a:r>
            <a:r>
              <a:rPr lang="it-IT" sz="1800" dirty="0"/>
              <a:t> , con l’indicazione del punteggio finale conseguito, è pubblicato, per tutti i candidati con la formula: “Esito </a:t>
            </a:r>
            <a:r>
              <a:rPr lang="it-IT" sz="1800" dirty="0" err="1"/>
              <a:t>EsaBac</a:t>
            </a:r>
            <a:r>
              <a:rPr lang="it-IT" sz="1800" dirty="0"/>
              <a:t>: punti...” in caso di risultato positivo; con la sola indicazione “Esito </a:t>
            </a:r>
            <a:r>
              <a:rPr lang="it-IT" sz="1800" dirty="0" err="1"/>
              <a:t>EsaBac</a:t>
            </a:r>
            <a:r>
              <a:rPr lang="it-IT" sz="1800" dirty="0"/>
              <a:t>: esito negativo” nel caso di mancato superamento dell’esame relativo a detta parte specifica</a:t>
            </a:r>
            <a:r>
              <a:rPr lang="it-IT" sz="1800" dirty="0" smtClean="0"/>
              <a:t>.</a:t>
            </a:r>
          </a:p>
          <a:p>
            <a:pPr>
              <a:buFontTx/>
              <a:buChar char="-"/>
            </a:pPr>
            <a:r>
              <a:rPr lang="it-IT" sz="1800" dirty="0"/>
              <a:t>CURRICULUM STUDENTE  </a:t>
            </a:r>
            <a:r>
              <a:rPr lang="it-IT" sz="1800" dirty="0">
                <a:hlinkClick r:id="rId2"/>
              </a:rPr>
              <a:t>https://</a:t>
            </a:r>
            <a:r>
              <a:rPr lang="it-IT" sz="1800" dirty="0" smtClean="0">
                <a:hlinkClick r:id="rId2"/>
              </a:rPr>
              <a:t>unica.istruzione.gov.it/it/orientamento/il-tuo-percorso/curriculum</a:t>
            </a:r>
            <a:endParaRPr lang="it-IT" sz="1800" dirty="0" smtClean="0"/>
          </a:p>
          <a:p>
            <a:pPr>
              <a:buFontTx/>
              <a:buChar char="-"/>
            </a:pPr>
            <a:endParaRPr lang="it-IT" sz="1800" dirty="0"/>
          </a:p>
        </p:txBody>
      </p:sp>
    </p:spTree>
    <p:extLst>
      <p:ext uri="{BB962C8B-B14F-4D97-AF65-F5344CB8AC3E}">
        <p14:creationId xmlns:p14="http://schemas.microsoft.com/office/powerpoint/2010/main" val="1342150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144" y="232756"/>
            <a:ext cx="10224655" cy="6367549"/>
          </a:xfrm>
          <a:prstGeom prst="rect">
            <a:avLst/>
          </a:prstGeom>
        </p:spPr>
      </p:pic>
    </p:spTree>
    <p:extLst>
      <p:ext uri="{BB962C8B-B14F-4D97-AF65-F5344CB8AC3E}">
        <p14:creationId xmlns:p14="http://schemas.microsoft.com/office/powerpoint/2010/main" val="948854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DEE5562-68C1-4916-82FD-5742BAA33C28}"/>
              </a:ext>
            </a:extLst>
          </p:cNvPr>
          <p:cNvSpPr>
            <a:spLocks noGrp="1"/>
          </p:cNvSpPr>
          <p:nvPr>
            <p:ph type="title" idx="4294967295"/>
          </p:nvPr>
        </p:nvSpPr>
        <p:spPr>
          <a:xfrm>
            <a:off x="191193" y="3540587"/>
            <a:ext cx="10515600" cy="2687638"/>
          </a:xfrm>
        </p:spPr>
        <p:txBody>
          <a:bodyPr>
            <a:normAutofit/>
          </a:bodyPr>
          <a:lstStyle/>
          <a:p>
            <a:pPr algn="ctr"/>
            <a:r>
              <a:rPr lang="it-IT" dirty="0"/>
              <a:t>FORZA CHE CI SEI</a:t>
            </a:r>
            <a:br>
              <a:rPr lang="it-IT" dirty="0"/>
            </a:br>
            <a:r>
              <a:rPr lang="it-IT" dirty="0" smtClean="0"/>
              <a:t/>
            </a:r>
            <a:br>
              <a:rPr lang="it-IT" dirty="0" smtClean="0"/>
            </a:br>
            <a:r>
              <a:rPr lang="it-IT" dirty="0"/>
              <a:t/>
            </a:r>
            <a:br>
              <a:rPr lang="it-IT" dirty="0"/>
            </a:br>
            <a:endParaRPr lang="it-IT" dirty="0"/>
          </a:p>
        </p:txBody>
      </p:sp>
      <p:sp>
        <p:nvSpPr>
          <p:cNvPr id="3" name="Segnaposto contenuto 2">
            <a:extLst>
              <a:ext uri="{FF2B5EF4-FFF2-40B4-BE49-F238E27FC236}">
                <a16:creationId xmlns="" xmlns:a16="http://schemas.microsoft.com/office/drawing/2014/main" id="{AFDEC084-DF43-40C6-940C-D277F8A2456A}"/>
              </a:ext>
            </a:extLst>
          </p:cNvPr>
          <p:cNvSpPr>
            <a:spLocks noGrp="1"/>
          </p:cNvSpPr>
          <p:nvPr>
            <p:ph idx="4294967295"/>
          </p:nvPr>
        </p:nvSpPr>
        <p:spPr>
          <a:xfrm>
            <a:off x="0" y="1825625"/>
            <a:ext cx="9193876" cy="1142019"/>
          </a:xfrm>
        </p:spPr>
        <p:txBody>
          <a:bodyPr/>
          <a:lstStyle/>
          <a:p>
            <a:pPr marL="0" indent="0" algn="ctr">
              <a:buNone/>
            </a:pPr>
            <a:r>
              <a:rPr lang="it-IT" dirty="0" smtClean="0"/>
              <a:t>                          TU </a:t>
            </a:r>
            <a:r>
              <a:rPr lang="it-IT" dirty="0"/>
              <a:t>VALI SEMPRE E COMUNQUE.</a:t>
            </a:r>
          </a:p>
          <a:p>
            <a:endParaRPr lang="it-IT" dirty="0"/>
          </a:p>
          <a:p>
            <a:endParaRPr lang="it-IT" dirty="0" smtClean="0"/>
          </a:p>
          <a:p>
            <a:pPr marL="0" indent="0">
              <a:buNone/>
            </a:pPr>
            <a:endParaRPr lang="it-IT" dirty="0"/>
          </a:p>
        </p:txBody>
      </p:sp>
    </p:spTree>
    <p:extLst>
      <p:ext uri="{BB962C8B-B14F-4D97-AF65-F5344CB8AC3E}">
        <p14:creationId xmlns:p14="http://schemas.microsoft.com/office/powerpoint/2010/main" val="1251044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C5BC39B-BCF0-4917-8897-5A06A7CDC613}"/>
              </a:ext>
            </a:extLst>
          </p:cNvPr>
          <p:cNvSpPr>
            <a:spLocks noGrp="1"/>
          </p:cNvSpPr>
          <p:nvPr>
            <p:ph type="title"/>
          </p:nvPr>
        </p:nvSpPr>
        <p:spPr>
          <a:xfrm>
            <a:off x="838200" y="110148"/>
            <a:ext cx="10515600" cy="1325563"/>
          </a:xfrm>
        </p:spPr>
        <p:txBody>
          <a:bodyPr/>
          <a:lstStyle/>
          <a:p>
            <a:r>
              <a:rPr lang="it-IT" dirty="0"/>
              <a:t>AMMISSIONE ALL’ESAME DI STATO </a:t>
            </a:r>
            <a:r>
              <a:rPr lang="it-IT" dirty="0" smtClean="0"/>
              <a:t>2025</a:t>
            </a:r>
            <a:endParaRPr lang="it-IT" dirty="0"/>
          </a:p>
        </p:txBody>
      </p:sp>
      <p:sp>
        <p:nvSpPr>
          <p:cNvPr id="3" name="Segnaposto contenuto 2">
            <a:extLst>
              <a:ext uri="{FF2B5EF4-FFF2-40B4-BE49-F238E27FC236}">
                <a16:creationId xmlns="" xmlns:a16="http://schemas.microsoft.com/office/drawing/2014/main" id="{DCEED1B0-E816-4AD9-969A-59D3664F818B}"/>
              </a:ext>
            </a:extLst>
          </p:cNvPr>
          <p:cNvSpPr>
            <a:spLocks noGrp="1"/>
          </p:cNvSpPr>
          <p:nvPr>
            <p:ph idx="1"/>
          </p:nvPr>
        </p:nvSpPr>
        <p:spPr>
          <a:xfrm>
            <a:off x="926123" y="1038473"/>
            <a:ext cx="10515600" cy="4641677"/>
          </a:xfrm>
        </p:spPr>
        <p:txBody>
          <a:bodyPr>
            <a:normAutofit fontScale="77500" lnSpcReduction="20000"/>
          </a:bodyPr>
          <a:lstStyle/>
          <a:p>
            <a:pPr marL="0" indent="0" algn="ctr">
              <a:buNone/>
            </a:pPr>
            <a:r>
              <a:rPr lang="it-IT" b="1" dirty="0" smtClean="0"/>
              <a:t>CONDIZIONI </a:t>
            </a:r>
            <a:r>
              <a:rPr lang="it-IT" b="1" dirty="0"/>
              <a:t>NECESSARIE</a:t>
            </a:r>
          </a:p>
          <a:p>
            <a:r>
              <a:rPr lang="it-IT" dirty="0"/>
              <a:t>a) frequenza per almeno tre quarti del monte ore annuale personalizzato, fermo restando quanto previsto dall'</a:t>
            </a:r>
            <a:r>
              <a:rPr lang="it-IT" u="sng" dirty="0">
                <a:hlinkClick r:id="rId2"/>
              </a:rPr>
              <a:t>articolo 14, comma 7, del decreto del Presidente della Repubblica del 22 giugno 2009, n. 122</a:t>
            </a:r>
            <a:r>
              <a:rPr lang="it-IT" dirty="0"/>
              <a:t>;</a:t>
            </a:r>
            <a:br>
              <a:rPr lang="it-IT" dirty="0"/>
            </a:br>
            <a:endParaRPr lang="it-IT" dirty="0"/>
          </a:p>
          <a:p>
            <a:r>
              <a:rPr lang="it-IT" dirty="0"/>
              <a:t>b) partecipazione, durante l'ultimo anno di corso, alle prove predisposte </a:t>
            </a:r>
            <a:r>
              <a:rPr lang="it-IT" dirty="0" smtClean="0"/>
              <a:t>dall'INVALSI</a:t>
            </a:r>
            <a:r>
              <a:rPr lang="it-IT" dirty="0"/>
              <a:t/>
            </a:r>
            <a:br>
              <a:rPr lang="it-IT" dirty="0"/>
            </a:br>
            <a:endParaRPr lang="it-IT" dirty="0"/>
          </a:p>
          <a:p>
            <a:r>
              <a:rPr lang="it-IT" dirty="0"/>
              <a:t>c) svolgimento dell'attività di alternanza </a:t>
            </a:r>
            <a:r>
              <a:rPr lang="it-IT" dirty="0" smtClean="0"/>
              <a:t>scuola-lavoro (PCTO) </a:t>
            </a:r>
            <a:r>
              <a:rPr lang="it-IT" dirty="0"/>
              <a:t>secondo quanto previsto dall'indirizzo di studio nel secondo biennio e nell'ultimo anno di corso</a:t>
            </a:r>
            <a:r>
              <a:rPr lang="it-IT" dirty="0" smtClean="0"/>
              <a:t>.;</a:t>
            </a:r>
            <a:r>
              <a:rPr lang="it-IT" dirty="0"/>
              <a:t/>
            </a:r>
            <a:br>
              <a:rPr lang="it-IT" dirty="0"/>
            </a:br>
            <a:endParaRPr lang="it-IT" dirty="0"/>
          </a:p>
          <a:p>
            <a:r>
              <a:rPr lang="it-IT" dirty="0"/>
              <a:t>d) votazione non inferiore ai sei decimi in ciascuna disciplina o gruppo di discipline valutate con l'attribuzione di un unico voto secondo l'ordinamento vigente e un voto di comportamento non inferiore a sei decimi. </a:t>
            </a:r>
            <a:r>
              <a:rPr lang="it-IT" dirty="0" smtClean="0"/>
              <a:t>. </a:t>
            </a:r>
            <a:r>
              <a:rPr lang="it-IT" dirty="0"/>
              <a:t>Nel caso di votazione inferiore a sei decimi in una disciplina o in un gruppo di discipline, il consiglio di classe può deliberare, con adeguata motivazione, l'ammissione all'esame conclusivo del secondo ciclo</a:t>
            </a:r>
          </a:p>
          <a:p>
            <a:endParaRPr lang="it-IT" dirty="0"/>
          </a:p>
          <a:p>
            <a:pPr marL="0" indent="0">
              <a:buNone/>
            </a:pPr>
            <a:endParaRPr lang="it-IT" dirty="0"/>
          </a:p>
          <a:p>
            <a:pPr marL="0" indent="0">
              <a:buNone/>
            </a:pPr>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3090052419"/>
              </p:ext>
            </p:extLst>
          </p:nvPr>
        </p:nvGraphicFramePr>
        <p:xfrm>
          <a:off x="2462823" y="5616981"/>
          <a:ext cx="8127999" cy="1112520"/>
        </p:xfrm>
        <a:graphic>
          <a:graphicData uri="http://schemas.openxmlformats.org/drawingml/2006/table">
            <a:tbl>
              <a:tblPr firstRow="1" bandRow="1">
                <a:tableStyleId>{5C22544A-7EE6-4342-B048-85BDC9FD1C3A}</a:tableStyleId>
              </a:tblPr>
              <a:tblGrid>
                <a:gridCol w="2709333"/>
                <a:gridCol w="2709333"/>
                <a:gridCol w="2709333"/>
              </a:tblGrid>
              <a:tr h="370840">
                <a:tc>
                  <a:txBody>
                    <a:bodyPr/>
                    <a:lstStyle/>
                    <a:p>
                      <a:r>
                        <a:rPr lang="it-IT" dirty="0" smtClean="0"/>
                        <a:t>INDIRIZZO</a:t>
                      </a:r>
                      <a:endParaRPr lang="it-IT" dirty="0"/>
                    </a:p>
                  </a:txBody>
                  <a:tcPr/>
                </a:tc>
                <a:tc>
                  <a:txBody>
                    <a:bodyPr/>
                    <a:lstStyle/>
                    <a:p>
                      <a:r>
                        <a:rPr lang="it-IT" dirty="0" smtClean="0"/>
                        <a:t>ORE MASSIME PCTO</a:t>
                      </a:r>
                      <a:endParaRPr lang="it-IT" dirty="0"/>
                    </a:p>
                  </a:txBody>
                  <a:tcPr/>
                </a:tc>
                <a:tc>
                  <a:txBody>
                    <a:bodyPr/>
                    <a:lstStyle/>
                    <a:p>
                      <a:r>
                        <a:rPr lang="it-IT" dirty="0" smtClean="0"/>
                        <a:t>ORE MINIME PCTO</a:t>
                      </a:r>
                      <a:endParaRPr lang="it-IT" dirty="0"/>
                    </a:p>
                  </a:txBody>
                  <a:tcPr/>
                </a:tc>
              </a:tr>
              <a:tr h="370840">
                <a:tc>
                  <a:txBody>
                    <a:bodyPr/>
                    <a:lstStyle/>
                    <a:p>
                      <a:r>
                        <a:rPr lang="it-IT" dirty="0" smtClean="0"/>
                        <a:t>LICEI</a:t>
                      </a:r>
                      <a:endParaRPr lang="it-IT" dirty="0"/>
                    </a:p>
                  </a:txBody>
                  <a:tcPr/>
                </a:tc>
                <a:tc>
                  <a:txBody>
                    <a:bodyPr/>
                    <a:lstStyle/>
                    <a:p>
                      <a:r>
                        <a:rPr lang="it-IT" dirty="0" smtClean="0"/>
                        <a:t>90</a:t>
                      </a:r>
                      <a:endParaRPr lang="it-IT" dirty="0"/>
                    </a:p>
                  </a:txBody>
                  <a:tcPr/>
                </a:tc>
                <a:tc>
                  <a:txBody>
                    <a:bodyPr/>
                    <a:lstStyle/>
                    <a:p>
                      <a:r>
                        <a:rPr lang="it-IT" dirty="0" smtClean="0"/>
                        <a:t>67,5</a:t>
                      </a:r>
                      <a:endParaRPr lang="it-IT" dirty="0"/>
                    </a:p>
                  </a:txBody>
                  <a:tcPr/>
                </a:tc>
              </a:tr>
              <a:tr h="370840">
                <a:tc>
                  <a:txBody>
                    <a:bodyPr/>
                    <a:lstStyle/>
                    <a:p>
                      <a:r>
                        <a:rPr lang="it-IT" dirty="0" smtClean="0"/>
                        <a:t>TECNICO</a:t>
                      </a:r>
                      <a:endParaRPr lang="it-IT" dirty="0"/>
                    </a:p>
                  </a:txBody>
                  <a:tcPr/>
                </a:tc>
                <a:tc>
                  <a:txBody>
                    <a:bodyPr/>
                    <a:lstStyle/>
                    <a:p>
                      <a:r>
                        <a:rPr lang="it-IT" dirty="0" smtClean="0"/>
                        <a:t>150</a:t>
                      </a:r>
                      <a:endParaRPr lang="it-IT" dirty="0"/>
                    </a:p>
                  </a:txBody>
                  <a:tcPr/>
                </a:tc>
                <a:tc>
                  <a:txBody>
                    <a:bodyPr/>
                    <a:lstStyle/>
                    <a:p>
                      <a:r>
                        <a:rPr lang="it-IT" dirty="0" smtClean="0"/>
                        <a:t>112,5</a:t>
                      </a:r>
                      <a:endParaRPr lang="it-IT" dirty="0"/>
                    </a:p>
                  </a:txBody>
                  <a:tcPr/>
                </a:tc>
              </a:tr>
            </a:tbl>
          </a:graphicData>
        </a:graphic>
      </p:graphicFrame>
    </p:spTree>
    <p:extLst>
      <p:ext uri="{BB962C8B-B14F-4D97-AF65-F5344CB8AC3E}">
        <p14:creationId xmlns:p14="http://schemas.microsoft.com/office/powerpoint/2010/main" val="720671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600" b="1" dirty="0" smtClean="0"/>
              <a:t>Novità </a:t>
            </a:r>
            <a:r>
              <a:rPr lang="it-IT" sz="3600" b="1" dirty="0"/>
              <a:t>sul voto in condotta, derivante dalle legge </a:t>
            </a:r>
            <a:r>
              <a:rPr lang="it-IT" sz="3600" b="1" dirty="0" smtClean="0"/>
              <a:t>150/2024 che modifica art.13 (ammissione) e  art.15 ( Attribuzione Crediti) D.Lgs.62/2017: </a:t>
            </a:r>
            <a:r>
              <a:rPr lang="it-IT" dirty="0"/>
              <a:t/>
            </a:r>
            <a:br>
              <a:rPr lang="it-IT" dirty="0"/>
            </a:br>
            <a:endParaRPr lang="it-IT" dirty="0"/>
          </a:p>
        </p:txBody>
      </p:sp>
      <p:sp>
        <p:nvSpPr>
          <p:cNvPr id="3" name="Segnaposto contenuto 2"/>
          <p:cNvSpPr>
            <a:spLocks noGrp="1"/>
          </p:cNvSpPr>
          <p:nvPr>
            <p:ph idx="1"/>
          </p:nvPr>
        </p:nvSpPr>
        <p:spPr/>
        <p:txBody>
          <a:bodyPr>
            <a:normAutofit fontScale="62500" lnSpcReduction="20000"/>
          </a:bodyPr>
          <a:lstStyle/>
          <a:p>
            <a:pPr marL="0" indent="0">
              <a:buNone/>
            </a:pPr>
            <a:r>
              <a:rPr lang="it-IT" b="1" i="1" dirty="0" smtClean="0"/>
              <a:t>1 </a:t>
            </a:r>
            <a:r>
              <a:rPr lang="it-IT" b="1" i="1" u="sng" dirty="0" smtClean="0"/>
              <a:t>ART. 15 </a:t>
            </a:r>
            <a:r>
              <a:rPr lang="it-IT" b="1" u="sng" dirty="0"/>
              <a:t>Attribuzione del credito </a:t>
            </a:r>
            <a:r>
              <a:rPr lang="it-IT" b="1" u="sng" dirty="0" smtClean="0"/>
              <a:t>scolastico</a:t>
            </a:r>
          </a:p>
          <a:p>
            <a:pPr marL="0" indent="0">
              <a:buNone/>
            </a:pPr>
            <a:r>
              <a:rPr lang="it-IT" dirty="0" smtClean="0"/>
              <a:t> </a:t>
            </a:r>
            <a:r>
              <a:rPr lang="it-IT" i="1" dirty="0" smtClean="0"/>
              <a:t>2-bis</a:t>
            </a:r>
            <a:r>
              <a:rPr lang="it-IT" i="1" dirty="0"/>
              <a:t>. </a:t>
            </a:r>
            <a:r>
              <a:rPr lang="it-IT" b="1" i="1" dirty="0"/>
              <a:t>Il punteggio più alto nell'ambito della fascia di attribuzione del credito scolastico spettante sulla base della media dei voti riportata nello scrutinio finale può essere attribuito se il voto di comportamento assegnato è pari o superiore a nove </a:t>
            </a:r>
            <a:r>
              <a:rPr lang="it-IT" b="1" i="1" dirty="0" smtClean="0"/>
              <a:t>decimi</a:t>
            </a:r>
          </a:p>
          <a:p>
            <a:pPr marL="0" indent="0">
              <a:buNone/>
            </a:pPr>
            <a:r>
              <a:rPr lang="it-IT" b="1" i="1" u="sng" dirty="0" smtClean="0"/>
              <a:t>2 </a:t>
            </a:r>
            <a:r>
              <a:rPr lang="it-IT" b="1" u="sng" dirty="0" smtClean="0"/>
              <a:t>ART.13 </a:t>
            </a:r>
            <a:r>
              <a:rPr lang="it-IT" b="1" u="sng" dirty="0"/>
              <a:t>Novità sul voto di </a:t>
            </a:r>
            <a:r>
              <a:rPr lang="it-IT" b="1" u="sng" dirty="0" smtClean="0"/>
              <a:t>condotta</a:t>
            </a:r>
            <a:endParaRPr lang="it-IT" b="1" u="sng" dirty="0"/>
          </a:p>
          <a:p>
            <a:r>
              <a:rPr lang="it-IT" dirty="0"/>
              <a:t>votazione non inferiore ai sei decimi in ciascuna disciplina o gruppo di discipline valutate con l'attribuzione di un unico voto secondo l'ordinamento vigente e un voto di comportamento non inferiore a sei decimi.</a:t>
            </a:r>
          </a:p>
          <a:p>
            <a:r>
              <a:rPr lang="it-IT" dirty="0"/>
              <a:t>Gli studenti che hanno 6 nel comportamento devono portare un elaborato </a:t>
            </a:r>
            <a:r>
              <a:rPr lang="it-IT" b="1" dirty="0"/>
              <a:t>assegnato dal consiglio di classe</a:t>
            </a:r>
            <a:r>
              <a:rPr lang="it-IT" dirty="0"/>
              <a:t>.</a:t>
            </a:r>
          </a:p>
          <a:p>
            <a:r>
              <a:rPr lang="it-IT" dirty="0"/>
              <a:t>L’elaborato critico in materia di </a:t>
            </a:r>
            <a:r>
              <a:rPr lang="it-IT" b="1" dirty="0"/>
              <a:t>cittadinanza attiva e solidale</a:t>
            </a:r>
            <a:r>
              <a:rPr lang="it-IT" dirty="0"/>
              <a:t> verrà trattato </a:t>
            </a:r>
            <a:r>
              <a:rPr lang="it-IT" b="1" dirty="0"/>
              <a:t>durante il colloquio</a:t>
            </a:r>
            <a:r>
              <a:rPr lang="it-IT" dirty="0"/>
              <a:t>.</a:t>
            </a:r>
          </a:p>
          <a:p>
            <a:r>
              <a:rPr lang="it-IT" dirty="0"/>
              <a:t>La definizione della tematica oggetto dell’elaborato viene effettuata dal consiglio di classe nel corso dello scrutinio finale.</a:t>
            </a:r>
          </a:p>
          <a:p>
            <a:r>
              <a:rPr lang="it-IT" dirty="0"/>
              <a:t>L’assegnazione dell’elaborato viene comunicata al candidato entro il giorno successivo a quello in cui c’è stato lo scrutinio, tramite comunicazione nell’</a:t>
            </a:r>
            <a:r>
              <a:rPr lang="it-IT" b="1" dirty="0"/>
              <a:t>area</a:t>
            </a:r>
            <a:r>
              <a:rPr lang="it-IT" dirty="0"/>
              <a:t/>
            </a:r>
            <a:br>
              <a:rPr lang="it-IT" dirty="0"/>
            </a:br>
            <a:r>
              <a:rPr lang="it-IT" b="1" dirty="0"/>
              <a:t>riservata del registro elettronico</a:t>
            </a:r>
            <a:r>
              <a:rPr lang="it-IT" dirty="0"/>
              <a:t>, cui accede il singolo studente con le proprie credenziali</a:t>
            </a:r>
            <a:r>
              <a:rPr lang="it-IT" dirty="0" smtClean="0"/>
              <a:t>.</a:t>
            </a:r>
          </a:p>
          <a:p>
            <a:r>
              <a:rPr lang="it-IT" b="1" i="1" dirty="0"/>
              <a:t>Nel caso di valutazione del comportamento inferiore a sei decimi, il consiglio di classe delibera la non ammissione all'esame di Stato conclusivo del percorso di </a:t>
            </a:r>
            <a:r>
              <a:rPr lang="it-IT" b="1" i="1" dirty="0" smtClean="0"/>
              <a:t>studi</a:t>
            </a:r>
            <a:endParaRPr lang="it-IT" dirty="0"/>
          </a:p>
          <a:p>
            <a:endParaRPr lang="it-IT" dirty="0"/>
          </a:p>
        </p:txBody>
      </p:sp>
    </p:spTree>
    <p:extLst>
      <p:ext uri="{BB962C8B-B14F-4D97-AF65-F5344CB8AC3E}">
        <p14:creationId xmlns:p14="http://schemas.microsoft.com/office/powerpoint/2010/main" val="3241223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897774" y="127466"/>
            <a:ext cx="9401695" cy="369332"/>
          </a:xfrm>
          <a:prstGeom prst="rect">
            <a:avLst/>
          </a:prstGeom>
          <a:noFill/>
        </p:spPr>
        <p:txBody>
          <a:bodyPr wrap="square" rtlCol="0">
            <a:spAutoFit/>
          </a:bodyPr>
          <a:lstStyle/>
          <a:p>
            <a:pPr algn="ctr"/>
            <a:r>
              <a:rPr lang="it-IT" b="1" dirty="0" smtClean="0"/>
              <a:t>TABELLA CREDITI TRIENNIO – ART.15 D.LGS. 62/2017  - MASSIMO 40 PUNTI</a:t>
            </a:r>
            <a:endParaRPr lang="it-IT" b="1" dirty="0"/>
          </a:p>
        </p:txBody>
      </p:sp>
      <p:sp>
        <p:nvSpPr>
          <p:cNvPr id="6" name="Rectangle 1"/>
          <p:cNvSpPr>
            <a:spLocks noChangeArrowheads="1"/>
          </p:cNvSpPr>
          <p:nvPr/>
        </p:nvSpPr>
        <p:spPr bwMode="auto">
          <a:xfrm>
            <a:off x="149470" y="47585"/>
            <a:ext cx="11139853" cy="32776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528" tIns="45720" rIns="0" bIns="38088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914400" marR="0" lvl="2" indent="0" algn="ctr" defTabSz="914400" rtl="0" eaLnBrk="0" fontAlgn="base" latinLnBrk="0" hangingPunct="0">
              <a:lnSpc>
                <a:spcPct val="100000"/>
              </a:lnSpc>
              <a:spcBef>
                <a:spcPct val="0"/>
              </a:spcBef>
              <a:spcAft>
                <a:spcPct val="0"/>
              </a:spcAft>
              <a:buClrTx/>
              <a:buSzTx/>
              <a:tabLst>
                <a:tab pos="457200" algn="l"/>
              </a:tabLst>
            </a:pPr>
            <a:r>
              <a:rPr kumimoji="0" lang="it-IT" altLang="zh-CN" sz="1900" b="0" i="1" u="none" strike="noStrike" cap="none" normalizeH="0" baseline="0" dirty="0" smtClean="0">
                <a:ln>
                  <a:noFill/>
                </a:ln>
                <a:solidFill>
                  <a:srgbClr val="1C2024"/>
                </a:solidFill>
                <a:effectLst/>
                <a:latin typeface="Helvetica" panose="020B0604020202020204" pitchFamily="34" charset="0"/>
                <a:ea typeface="Times New Roman" panose="02020603050405020304" pitchFamily="18" charset="0"/>
                <a:cs typeface="Arial" panose="020B0604020202020204" pitchFamily="34" charset="0"/>
              </a:rPr>
              <a:t>Credito Scolastico</a:t>
            </a:r>
          </a:p>
          <a:p>
            <a:pPr marL="914400" marR="0" lvl="2" indent="0" defTabSz="914400" rtl="0" eaLnBrk="0" fontAlgn="base" latinLnBrk="0" hangingPunct="0">
              <a:lnSpc>
                <a:spcPct val="100000"/>
              </a:lnSpc>
              <a:spcBef>
                <a:spcPct val="0"/>
              </a:spcBef>
              <a:spcAft>
                <a:spcPct val="0"/>
              </a:spcAft>
              <a:buClrTx/>
              <a:buSzTx/>
              <a:tabLst>
                <a:tab pos="457200" algn="l"/>
              </a:tabLst>
            </a:pPr>
            <a:r>
              <a:rPr kumimoji="0" lang="it-IT" altLang="zh-CN" sz="1300" b="0" i="0" u="none" strike="noStrike" cap="none" normalizeH="0" baseline="0" dirty="0" smtClean="0">
                <a:ln>
                  <a:noFill/>
                </a:ln>
                <a:solidFill>
                  <a:srgbClr val="333333"/>
                </a:solidFill>
                <a:effectLst/>
                <a:latin typeface="Titillium Web"/>
                <a:ea typeface="Arial Unicode MS" panose="020B0604020202020204" pitchFamily="34" charset="-128"/>
                <a:cs typeface="Arial Unicode MS" panose="020B0604020202020204" pitchFamily="34" charset="-128"/>
              </a:rPr>
              <a:t>Il credito scolastico è attribuito (ai candidati interni) dal consiglio di classe in sede di scrutinio finale. Il consiglio procede all’attribuzione del credito maturato nel secondo biennio e nell’ultimo anno, attribuendo sino ad un massimo di 40 punti, così distribuiti:</a:t>
            </a:r>
          </a:p>
          <a:p>
            <a:pPr marL="914400" marR="0" lvl="2"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it-IT" altLang="zh-CN" sz="1200" b="0" i="0" u="none" strike="noStrike" cap="none" normalizeH="0" baseline="0" dirty="0" smtClean="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it-IT" altLang="zh-CN" sz="1300" b="0" i="0" u="none" strike="noStrike" cap="none" normalizeH="0" baseline="0" dirty="0" smtClean="0">
                <a:ln>
                  <a:noFill/>
                </a:ln>
                <a:solidFill>
                  <a:srgbClr val="333333"/>
                </a:solidFill>
                <a:effectLst/>
                <a:latin typeface="Titillium Web"/>
                <a:ea typeface="Arial Unicode MS" panose="020B0604020202020204" pitchFamily="34" charset="-128"/>
                <a:cs typeface="Arial Unicode MS" panose="020B0604020202020204" pitchFamily="34" charset="-128"/>
              </a:rPr>
              <a:t>12 punti (al massimo) per il III anno;</a:t>
            </a:r>
            <a:endParaRPr kumimoji="0" lang="it-IT" altLang="zh-CN" sz="1200" b="0" i="0" u="none" strike="noStrike" cap="none" normalizeH="0" baseline="0" dirty="0" smtClean="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it-IT" altLang="zh-CN" sz="1300" b="0" i="0" u="none" strike="noStrike" cap="none" normalizeH="0" baseline="0" dirty="0" smtClean="0">
                <a:ln>
                  <a:noFill/>
                </a:ln>
                <a:solidFill>
                  <a:srgbClr val="333333"/>
                </a:solidFill>
                <a:effectLst/>
                <a:latin typeface="Titillium Web"/>
                <a:ea typeface="Arial Unicode MS" panose="020B0604020202020204" pitchFamily="34" charset="-128"/>
                <a:cs typeface="Arial Unicode MS" panose="020B0604020202020204" pitchFamily="34" charset="-128"/>
              </a:rPr>
              <a:t>13 punti (al massimo) per il IV anno;</a:t>
            </a:r>
            <a:endParaRPr kumimoji="0" lang="it-IT" altLang="zh-CN" sz="1200" b="0" i="0" u="none" strike="noStrike" cap="none" normalizeH="0" baseline="0" dirty="0" smtClean="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it-IT" altLang="zh-CN" sz="1300" b="0" i="0" u="none" strike="noStrike" cap="none" normalizeH="0" baseline="0" dirty="0" smtClean="0">
                <a:ln>
                  <a:noFill/>
                </a:ln>
                <a:solidFill>
                  <a:srgbClr val="333333"/>
                </a:solidFill>
                <a:effectLst/>
                <a:latin typeface="Titillium Web"/>
                <a:ea typeface="Arial Unicode MS" panose="020B0604020202020204" pitchFamily="34" charset="-128"/>
                <a:cs typeface="Arial Unicode MS" panose="020B0604020202020204" pitchFamily="34" charset="-128"/>
              </a:rPr>
              <a:t>15 punti (al massimo) per il V anno.</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it-IT" altLang="zh-CN" sz="1200" b="0" i="0" u="none" strike="noStrike" cap="none" normalizeH="0" baseline="0" dirty="0" smtClean="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it-IT" altLang="zh-CN" sz="1300" b="0" i="0" u="none" strike="noStrike" cap="none" normalizeH="0" baseline="0" dirty="0" smtClean="0">
                <a:ln>
                  <a:noFill/>
                </a:ln>
                <a:solidFill>
                  <a:srgbClr val="333333"/>
                </a:solidFill>
                <a:effectLst/>
                <a:latin typeface="Titillium Web"/>
                <a:ea typeface="Arial Unicode MS" panose="020B0604020202020204" pitchFamily="34" charset="-128"/>
                <a:cs typeface="Arial Unicode MS" panose="020B0604020202020204" pitchFamily="34" charset="-128"/>
              </a:rPr>
              <a:t>L’attribuzione del credito avviene in base alla tabella A allegata al D.lgs. 62/2017 , come modificata dalla Legge 150/2024, e</a:t>
            </a:r>
            <a:r>
              <a:rPr kumimoji="0" lang="it-IT" altLang="zh-CN" sz="1300" b="0" i="0" u="none" strike="noStrike" cap="none" normalizeH="0" dirty="0" smtClean="0">
                <a:ln>
                  <a:noFill/>
                </a:ln>
                <a:solidFill>
                  <a:srgbClr val="333333"/>
                </a:solidFill>
                <a:effectLst/>
                <a:latin typeface="Titillium Web"/>
                <a:ea typeface="Arial Unicode MS" panose="020B0604020202020204" pitchFamily="34" charset="-128"/>
                <a:cs typeface="Arial Unicode MS" panose="020B0604020202020204" pitchFamily="34" charset="-128"/>
              </a:rPr>
              <a:t> dalla</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lang="it-IT" altLang="zh-CN" sz="1300" baseline="0" dirty="0" smtClean="0">
                <a:solidFill>
                  <a:srgbClr val="333333"/>
                </a:solidFill>
                <a:latin typeface="Titillium Web"/>
                <a:ea typeface="Arial Unicode MS" panose="020B0604020202020204" pitchFamily="34" charset="-128"/>
                <a:cs typeface="Arial Unicode MS" panose="020B0604020202020204" pitchFamily="34" charset="-128"/>
              </a:rPr>
              <a:t>Delibera</a:t>
            </a:r>
            <a:r>
              <a:rPr lang="it-IT" altLang="zh-CN" sz="1300" dirty="0" smtClean="0">
                <a:solidFill>
                  <a:srgbClr val="333333"/>
                </a:solidFill>
                <a:latin typeface="Titillium Web"/>
                <a:ea typeface="Arial Unicode MS" panose="020B0604020202020204" pitchFamily="34" charset="-128"/>
                <a:cs typeface="Arial Unicode MS" panose="020B0604020202020204" pitchFamily="34" charset="-128"/>
              </a:rPr>
              <a:t> di Collegio Docenti n.21 del 12/12/24 e del Consiglio di Istituto n.44 del 17/12/2024</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it-IT" altLang="zh-CN" sz="1300" dirty="0">
              <a:solidFill>
                <a:srgbClr val="333333"/>
              </a:solidFill>
              <a:latin typeface="Titillium Web"/>
              <a:ea typeface="Arial Unicode MS" panose="020B0604020202020204" pitchFamily="34" charset="-128"/>
              <a:cs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it-IT" altLang="zh-CN" sz="1300" dirty="0" smtClean="0">
              <a:solidFill>
                <a:srgbClr val="333333"/>
              </a:solidFill>
              <a:latin typeface="Titillium Web"/>
              <a:ea typeface="Arial Unicode MS" panose="020B0604020202020204" pitchFamily="34" charset="-128"/>
              <a:cs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it-IT" altLang="zh-CN" sz="1300" b="0" i="0" u="none" strike="noStrike" cap="none" normalizeH="0" baseline="0" dirty="0">
              <a:ln>
                <a:noFill/>
              </a:ln>
              <a:solidFill>
                <a:srgbClr val="333333"/>
              </a:solidFill>
              <a:effectLst/>
              <a:latin typeface="Titillium Web"/>
              <a:ea typeface="Arial Unicode MS" panose="020B0604020202020204" pitchFamily="34" charset="-128"/>
              <a:cs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it-IT" altLang="zh-CN" sz="1200" b="0" i="0" u="none" strike="noStrike" cap="none" normalizeH="0" baseline="0" dirty="0" smtClean="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 name="Immagine 1"/>
          <p:cNvPicPr>
            <a:picLocks noChangeAspect="1"/>
          </p:cNvPicPr>
          <p:nvPr/>
        </p:nvPicPr>
        <p:blipFill>
          <a:blip r:embed="rId2"/>
          <a:stretch>
            <a:fillRect/>
          </a:stretch>
        </p:blipFill>
        <p:spPr>
          <a:xfrm>
            <a:off x="98463" y="3273100"/>
            <a:ext cx="6121717" cy="2691663"/>
          </a:xfrm>
          <a:prstGeom prst="rect">
            <a:avLst/>
          </a:prstGeom>
        </p:spPr>
      </p:pic>
      <p:graphicFrame>
        <p:nvGraphicFramePr>
          <p:cNvPr id="3" name="Tabella 2"/>
          <p:cNvGraphicFramePr>
            <a:graphicFrameLocks noGrp="1"/>
          </p:cNvGraphicFramePr>
          <p:nvPr>
            <p:extLst>
              <p:ext uri="{D42A27DB-BD31-4B8C-83A1-F6EECF244321}">
                <p14:modId xmlns:p14="http://schemas.microsoft.com/office/powerpoint/2010/main" val="3305706495"/>
              </p:ext>
            </p:extLst>
          </p:nvPr>
        </p:nvGraphicFramePr>
        <p:xfrm>
          <a:off x="6116418" y="2233246"/>
          <a:ext cx="5973005" cy="4525341"/>
        </p:xfrm>
        <a:graphic>
          <a:graphicData uri="http://schemas.openxmlformats.org/drawingml/2006/table">
            <a:tbl>
              <a:tblPr firstRow="1" firstCol="1" bandRow="1">
                <a:tableStyleId>{5C22544A-7EE6-4342-B048-85BDC9FD1C3A}</a:tableStyleId>
              </a:tblPr>
              <a:tblGrid>
                <a:gridCol w="3009997"/>
                <a:gridCol w="2963008"/>
              </a:tblGrid>
              <a:tr h="502544">
                <a:tc>
                  <a:txBody>
                    <a:bodyPr/>
                    <a:lstStyle/>
                    <a:p>
                      <a:pPr marL="228600" algn="just">
                        <a:lnSpc>
                          <a:spcPct val="150000"/>
                        </a:lnSpc>
                        <a:spcAft>
                          <a:spcPts val="0"/>
                        </a:spcAft>
                      </a:pPr>
                      <a:r>
                        <a:rPr lang="it-IT" sz="1100" kern="100" dirty="0">
                          <a:effectLst/>
                        </a:rPr>
                        <a:t>Attribuzione del punteggio più alto della banda</a:t>
                      </a:r>
                      <a:endParaRPr lang="it-IT"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just">
                        <a:lnSpc>
                          <a:spcPct val="150000"/>
                        </a:lnSpc>
                        <a:spcAft>
                          <a:spcPts val="0"/>
                        </a:spcAft>
                      </a:pPr>
                      <a:r>
                        <a:rPr lang="it-IT" sz="1100" kern="100">
                          <a:effectLst/>
                        </a:rPr>
                        <a:t>Attribuzione del punteggio più basso della banda</a:t>
                      </a:r>
                      <a:endParaRPr lang="it-IT"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256361">
                <a:tc>
                  <a:txBody>
                    <a:bodyPr/>
                    <a:lstStyle/>
                    <a:p>
                      <a:pPr marL="228600" algn="just">
                        <a:lnSpc>
                          <a:spcPct val="150000"/>
                        </a:lnSpc>
                        <a:spcAft>
                          <a:spcPts val="0"/>
                        </a:spcAft>
                      </a:pPr>
                      <a:r>
                        <a:rPr lang="it-IT" sz="1100" kern="100">
                          <a:effectLst/>
                        </a:rPr>
                        <a:t>Studenti di 3^ e 4^ promossi a giugno con voto di condotta ≥ 9 e media a decimale ≥ 5  </a:t>
                      </a:r>
                      <a:endParaRPr lang="it-IT"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just">
                        <a:lnSpc>
                          <a:spcPct val="150000"/>
                        </a:lnSpc>
                        <a:spcAft>
                          <a:spcPts val="0"/>
                        </a:spcAft>
                      </a:pPr>
                      <a:r>
                        <a:rPr lang="it-IT" sz="1100" kern="100">
                          <a:effectLst/>
                        </a:rPr>
                        <a:t>Studenti di 3^ e 4^ promossi a giugno con voto di condotta ≥ 9 ma media a decimale &lt; 5</a:t>
                      </a:r>
                    </a:p>
                    <a:p>
                      <a:pPr marL="228600" algn="just">
                        <a:lnSpc>
                          <a:spcPct val="150000"/>
                        </a:lnSpc>
                        <a:spcAft>
                          <a:spcPts val="0"/>
                        </a:spcAft>
                      </a:pPr>
                      <a:r>
                        <a:rPr lang="it-IT" sz="1100" kern="100">
                          <a:effectLst/>
                        </a:rPr>
                        <a:t>Studenti di 3^ e 4^ promossi a giugno con voto di condotta ≤ 8</a:t>
                      </a:r>
                      <a:endParaRPr lang="it-IT"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005088">
                <a:tc>
                  <a:txBody>
                    <a:bodyPr/>
                    <a:lstStyle/>
                    <a:p>
                      <a:pPr marL="228600" algn="just">
                        <a:lnSpc>
                          <a:spcPct val="150000"/>
                        </a:lnSpc>
                        <a:spcAft>
                          <a:spcPts val="0"/>
                        </a:spcAft>
                      </a:pPr>
                      <a:r>
                        <a:rPr lang="it-IT" sz="1100" kern="100">
                          <a:effectLst/>
                        </a:rPr>
                        <a:t>Studenti di 5^ ammessi all’esame senza insufficienze e con voto di condotta ≥ 9</a:t>
                      </a:r>
                      <a:endParaRPr lang="it-IT"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just">
                        <a:lnSpc>
                          <a:spcPct val="150000"/>
                        </a:lnSpc>
                        <a:spcAft>
                          <a:spcPts val="0"/>
                        </a:spcAft>
                      </a:pPr>
                      <a:r>
                        <a:rPr lang="it-IT" sz="1100" kern="100">
                          <a:effectLst/>
                        </a:rPr>
                        <a:t>Studenti di 5^ ammessi all’esame con una insufficienza.</a:t>
                      </a:r>
                    </a:p>
                    <a:p>
                      <a:pPr marL="228600" algn="just">
                        <a:lnSpc>
                          <a:spcPct val="150000"/>
                        </a:lnSpc>
                        <a:spcAft>
                          <a:spcPts val="0"/>
                        </a:spcAft>
                      </a:pPr>
                      <a:r>
                        <a:rPr lang="it-IT" sz="1100" kern="100">
                          <a:effectLst/>
                        </a:rPr>
                        <a:t>Studenti di 5^ ammessi all’esame con voto di condotta ≤ 8</a:t>
                      </a:r>
                      <a:endParaRPr lang="it-IT"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758905">
                <a:tc>
                  <a:txBody>
                    <a:bodyPr/>
                    <a:lstStyle/>
                    <a:p>
                      <a:pPr marL="228600" algn="just">
                        <a:lnSpc>
                          <a:spcPct val="150000"/>
                        </a:lnSpc>
                        <a:spcAft>
                          <a:spcPts val="0"/>
                        </a:spcAft>
                      </a:pPr>
                      <a:r>
                        <a:rPr lang="it-IT" sz="1100" kern="100">
                          <a:effectLst/>
                        </a:rPr>
                        <a:t>Studenti promossi ad agosto all’unanimità, con voto di condotta ≥ 9 e media a decimale ≥ 5</a:t>
                      </a:r>
                      <a:endParaRPr lang="it-IT"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just">
                        <a:lnSpc>
                          <a:spcPct val="150000"/>
                        </a:lnSpc>
                        <a:spcAft>
                          <a:spcPts val="0"/>
                        </a:spcAft>
                      </a:pPr>
                      <a:r>
                        <a:rPr lang="it-IT" sz="1100" kern="100" dirty="0">
                          <a:effectLst/>
                        </a:rPr>
                        <a:t>Studenti promossi ad agosto all’unanimità con voto di condotta ≥ 9, ma con media a decimale &lt; 5.</a:t>
                      </a:r>
                    </a:p>
                    <a:p>
                      <a:pPr marL="228600" algn="just">
                        <a:lnSpc>
                          <a:spcPct val="150000"/>
                        </a:lnSpc>
                        <a:spcAft>
                          <a:spcPts val="0"/>
                        </a:spcAft>
                      </a:pPr>
                      <a:r>
                        <a:rPr lang="it-IT" sz="1100" kern="100" dirty="0">
                          <a:effectLst/>
                        </a:rPr>
                        <a:t>Studenti promossi ad agosto a maggioranza con voto di condotta ≥ 9</a:t>
                      </a:r>
                    </a:p>
                    <a:p>
                      <a:pPr marL="228600" algn="just">
                        <a:lnSpc>
                          <a:spcPct val="150000"/>
                        </a:lnSpc>
                        <a:spcAft>
                          <a:spcPts val="0"/>
                        </a:spcAft>
                      </a:pPr>
                      <a:r>
                        <a:rPr lang="it-IT" sz="1100" kern="100" dirty="0">
                          <a:effectLst/>
                        </a:rPr>
                        <a:t>Studenti promossi ad agosto con voto di condotta ≤ 8.</a:t>
                      </a:r>
                      <a:endParaRPr lang="it-IT"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760254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635DBEE-A9F0-4611-A510-C75658A85EC6}"/>
              </a:ext>
            </a:extLst>
          </p:cNvPr>
          <p:cNvSpPr>
            <a:spLocks noGrp="1"/>
          </p:cNvSpPr>
          <p:nvPr>
            <p:ph type="title"/>
          </p:nvPr>
        </p:nvSpPr>
        <p:spPr>
          <a:xfrm>
            <a:off x="838200" y="332509"/>
            <a:ext cx="10515600" cy="1358179"/>
          </a:xfrm>
        </p:spPr>
        <p:txBody>
          <a:bodyPr>
            <a:normAutofit/>
          </a:bodyPr>
          <a:lstStyle/>
          <a:p>
            <a:r>
              <a:rPr lang="it-IT" sz="3200" dirty="0"/>
              <a:t>LE DATE DA RICORDARE – PROVE E PUNTI</a:t>
            </a:r>
          </a:p>
        </p:txBody>
      </p:sp>
      <p:graphicFrame>
        <p:nvGraphicFramePr>
          <p:cNvPr id="4" name="Segnaposto contenuto 3">
            <a:extLst>
              <a:ext uri="{FF2B5EF4-FFF2-40B4-BE49-F238E27FC236}">
                <a16:creationId xmlns="" xmlns:a16="http://schemas.microsoft.com/office/drawing/2014/main" id="{1010F287-5538-451E-89EF-1851AE4EEFA8}"/>
              </a:ext>
            </a:extLst>
          </p:cNvPr>
          <p:cNvGraphicFramePr>
            <a:graphicFrameLocks noGrp="1"/>
          </p:cNvGraphicFramePr>
          <p:nvPr>
            <p:ph idx="1"/>
            <p:extLst>
              <p:ext uri="{D42A27DB-BD31-4B8C-83A1-F6EECF244321}">
                <p14:modId xmlns:p14="http://schemas.microsoft.com/office/powerpoint/2010/main" val="3526136397"/>
              </p:ext>
            </p:extLst>
          </p:nvPr>
        </p:nvGraphicFramePr>
        <p:xfrm>
          <a:off x="250661" y="1224762"/>
          <a:ext cx="11493304" cy="4008420"/>
        </p:xfrm>
        <a:graphic>
          <a:graphicData uri="http://schemas.openxmlformats.org/drawingml/2006/table">
            <a:tbl>
              <a:tblPr firstRow="1" bandRow="1">
                <a:tableStyleId>{5C22544A-7EE6-4342-B048-85BDC9FD1C3A}</a:tableStyleId>
              </a:tblPr>
              <a:tblGrid>
                <a:gridCol w="3831102">
                  <a:extLst>
                    <a:ext uri="{9D8B030D-6E8A-4147-A177-3AD203B41FA5}">
                      <a16:colId xmlns="" xmlns:a16="http://schemas.microsoft.com/office/drawing/2014/main" val="4242729848"/>
                    </a:ext>
                  </a:extLst>
                </a:gridCol>
                <a:gridCol w="4339779">
                  <a:extLst>
                    <a:ext uri="{9D8B030D-6E8A-4147-A177-3AD203B41FA5}">
                      <a16:colId xmlns="" xmlns:a16="http://schemas.microsoft.com/office/drawing/2014/main" val="394869766"/>
                    </a:ext>
                  </a:extLst>
                </a:gridCol>
                <a:gridCol w="3322423">
                  <a:extLst>
                    <a:ext uri="{9D8B030D-6E8A-4147-A177-3AD203B41FA5}">
                      <a16:colId xmlns="" xmlns:a16="http://schemas.microsoft.com/office/drawing/2014/main" val="1498123030"/>
                    </a:ext>
                  </a:extLst>
                </a:gridCol>
              </a:tblGrid>
              <a:tr h="474254">
                <a:tc>
                  <a:txBody>
                    <a:bodyPr/>
                    <a:lstStyle/>
                    <a:p>
                      <a:r>
                        <a:rPr lang="it-IT" dirty="0">
                          <a:solidFill>
                            <a:schemeClr val="tx1"/>
                          </a:solidFill>
                        </a:rPr>
                        <a:t>DATA</a:t>
                      </a:r>
                    </a:p>
                  </a:txBody>
                  <a:tcPr/>
                </a:tc>
                <a:tc>
                  <a:txBody>
                    <a:bodyPr/>
                    <a:lstStyle/>
                    <a:p>
                      <a:r>
                        <a:rPr lang="it-IT" dirty="0">
                          <a:solidFill>
                            <a:schemeClr val="tx1"/>
                          </a:solidFill>
                        </a:rPr>
                        <a:t>COSA</a:t>
                      </a:r>
                    </a:p>
                  </a:txBody>
                  <a:tcPr/>
                </a:tc>
                <a:tc>
                  <a:txBody>
                    <a:bodyPr/>
                    <a:lstStyle/>
                    <a:p>
                      <a:r>
                        <a:rPr lang="it-IT" dirty="0">
                          <a:solidFill>
                            <a:schemeClr val="tx1"/>
                          </a:solidFill>
                        </a:rPr>
                        <a:t>PUNTEGGIO MASSIMO</a:t>
                      </a:r>
                    </a:p>
                  </a:txBody>
                  <a:tcPr/>
                </a:tc>
                <a:extLst>
                  <a:ext uri="{0D108BD9-81ED-4DB2-BD59-A6C34878D82A}">
                    <a16:rowId xmlns="" xmlns:a16="http://schemas.microsoft.com/office/drawing/2014/main" val="1596132865"/>
                  </a:ext>
                </a:extLst>
              </a:tr>
              <a:tr h="818575">
                <a:tc>
                  <a:txBody>
                    <a:bodyPr/>
                    <a:lstStyle/>
                    <a:p>
                      <a:r>
                        <a:rPr lang="it-IT" dirty="0"/>
                        <a:t>7</a:t>
                      </a:r>
                      <a:r>
                        <a:rPr lang="it-IT" dirty="0" smtClean="0"/>
                        <a:t> </a:t>
                      </a:r>
                      <a:r>
                        <a:rPr lang="it-IT" dirty="0"/>
                        <a:t>– </a:t>
                      </a:r>
                      <a:r>
                        <a:rPr lang="it-IT" dirty="0" smtClean="0"/>
                        <a:t>13 GIUGNO 2025</a:t>
                      </a:r>
                      <a:endParaRPr lang="it-IT" dirty="0"/>
                    </a:p>
                  </a:txBody>
                  <a:tcPr/>
                </a:tc>
                <a:tc>
                  <a:txBody>
                    <a:bodyPr/>
                    <a:lstStyle/>
                    <a:p>
                      <a:r>
                        <a:rPr lang="it-IT" dirty="0"/>
                        <a:t>SCRUTINI ( AMMISSIONE </a:t>
                      </a:r>
                      <a:r>
                        <a:rPr lang="it-IT" dirty="0" smtClean="0"/>
                        <a:t> - VOTI </a:t>
                      </a:r>
                      <a:r>
                        <a:rPr lang="it-IT" dirty="0"/>
                        <a:t>SINGOLI </a:t>
                      </a:r>
                      <a:r>
                        <a:rPr lang="it-IT" dirty="0" smtClean="0"/>
                        <a:t>CREDITI  ultimo anno e CREDITI TOTALI )</a:t>
                      </a:r>
                      <a:endParaRPr lang="it-IT" dirty="0"/>
                    </a:p>
                  </a:txBody>
                  <a:tcPr/>
                </a:tc>
                <a:tc>
                  <a:txBody>
                    <a:bodyPr/>
                    <a:lstStyle/>
                    <a:p>
                      <a:r>
                        <a:rPr lang="it-IT" dirty="0" smtClean="0"/>
                        <a:t>MASSIMO 40</a:t>
                      </a:r>
                      <a:r>
                        <a:rPr lang="it-IT" baseline="0" dirty="0" smtClean="0"/>
                        <a:t> </a:t>
                      </a:r>
                      <a:r>
                        <a:rPr lang="it-IT" dirty="0" smtClean="0"/>
                        <a:t> </a:t>
                      </a:r>
                      <a:r>
                        <a:rPr lang="it-IT" dirty="0"/>
                        <a:t>PUNTI</a:t>
                      </a:r>
                    </a:p>
                  </a:txBody>
                  <a:tcPr/>
                </a:tc>
                <a:extLst>
                  <a:ext uri="{0D108BD9-81ED-4DB2-BD59-A6C34878D82A}">
                    <a16:rowId xmlns="" xmlns:a16="http://schemas.microsoft.com/office/drawing/2014/main" val="913376421"/>
                  </a:ext>
                </a:extLst>
              </a:tr>
              <a:tr h="474254">
                <a:tc>
                  <a:txBody>
                    <a:bodyPr/>
                    <a:lstStyle/>
                    <a:p>
                      <a:r>
                        <a:rPr lang="it-IT" dirty="0" smtClean="0"/>
                        <a:t>16  17   GIUGNO </a:t>
                      </a:r>
                      <a:endParaRPr lang="it-IT" dirty="0"/>
                    </a:p>
                  </a:txBody>
                  <a:tcPr/>
                </a:tc>
                <a:tc>
                  <a:txBody>
                    <a:bodyPr/>
                    <a:lstStyle/>
                    <a:p>
                      <a:r>
                        <a:rPr lang="it-IT" dirty="0" smtClean="0"/>
                        <a:t>COMM. PLENARIA </a:t>
                      </a:r>
                      <a:r>
                        <a:rPr lang="it-IT" dirty="0"/>
                        <a:t>– CALENDARIO ORALI</a:t>
                      </a:r>
                    </a:p>
                  </a:txBody>
                  <a:tcPr/>
                </a:tc>
                <a:tc>
                  <a:txBody>
                    <a:bodyPr/>
                    <a:lstStyle/>
                    <a:p>
                      <a:endParaRPr lang="it-IT" dirty="0"/>
                    </a:p>
                  </a:txBody>
                  <a:tcPr/>
                </a:tc>
                <a:extLst>
                  <a:ext uri="{0D108BD9-81ED-4DB2-BD59-A6C34878D82A}">
                    <a16:rowId xmlns="" xmlns:a16="http://schemas.microsoft.com/office/drawing/2014/main" val="1576787171"/>
                  </a:ext>
                </a:extLst>
              </a:tr>
              <a:tr h="474254">
                <a:tc>
                  <a:txBody>
                    <a:bodyPr/>
                    <a:lstStyle/>
                    <a:p>
                      <a:r>
                        <a:rPr lang="it-IT" dirty="0" smtClean="0"/>
                        <a:t>18 </a:t>
                      </a:r>
                      <a:r>
                        <a:rPr lang="it-IT" dirty="0"/>
                        <a:t>GIUGNO </a:t>
                      </a:r>
                      <a:r>
                        <a:rPr lang="it-IT" dirty="0" smtClean="0"/>
                        <a:t>ORE 8.30</a:t>
                      </a:r>
                      <a:endParaRPr lang="it-IT" dirty="0"/>
                    </a:p>
                  </a:txBody>
                  <a:tcPr/>
                </a:tc>
                <a:tc>
                  <a:txBody>
                    <a:bodyPr/>
                    <a:lstStyle/>
                    <a:p>
                      <a:r>
                        <a:rPr lang="it-IT" dirty="0"/>
                        <a:t>1 PROVA SCRITTA - ITALIANO</a:t>
                      </a:r>
                    </a:p>
                  </a:txBody>
                  <a:tcPr/>
                </a:tc>
                <a:tc>
                  <a:txBody>
                    <a:bodyPr/>
                    <a:lstStyle/>
                    <a:p>
                      <a:r>
                        <a:rPr lang="it-IT" dirty="0" smtClean="0"/>
                        <a:t>20 </a:t>
                      </a:r>
                      <a:r>
                        <a:rPr lang="it-IT" dirty="0"/>
                        <a:t>PUNTI</a:t>
                      </a:r>
                    </a:p>
                  </a:txBody>
                  <a:tcPr/>
                </a:tc>
                <a:extLst>
                  <a:ext uri="{0D108BD9-81ED-4DB2-BD59-A6C34878D82A}">
                    <a16:rowId xmlns="" xmlns:a16="http://schemas.microsoft.com/office/drawing/2014/main" val="3732570601"/>
                  </a:ext>
                </a:extLst>
              </a:tr>
              <a:tr h="474254">
                <a:tc>
                  <a:txBody>
                    <a:bodyPr/>
                    <a:lstStyle/>
                    <a:p>
                      <a:r>
                        <a:rPr lang="it-IT" dirty="0" smtClean="0"/>
                        <a:t>19 GIUGNO ORE 8.30</a:t>
                      </a:r>
                      <a:endParaRPr lang="it-IT" dirty="0"/>
                    </a:p>
                  </a:txBody>
                  <a:tcPr/>
                </a:tc>
                <a:tc>
                  <a:txBody>
                    <a:bodyPr/>
                    <a:lstStyle/>
                    <a:p>
                      <a:r>
                        <a:rPr lang="it-IT" dirty="0"/>
                        <a:t>2 PROVA SCRITTA – MATERIA INDIRIZZO</a:t>
                      </a:r>
                    </a:p>
                  </a:txBody>
                  <a:tcPr/>
                </a:tc>
                <a:tc>
                  <a:txBody>
                    <a:bodyPr/>
                    <a:lstStyle/>
                    <a:p>
                      <a:r>
                        <a:rPr lang="it-IT" dirty="0" smtClean="0"/>
                        <a:t>20 </a:t>
                      </a:r>
                      <a:r>
                        <a:rPr lang="it-IT" dirty="0"/>
                        <a:t>PUNTI</a:t>
                      </a:r>
                    </a:p>
                  </a:txBody>
                  <a:tcPr/>
                </a:tc>
                <a:extLst>
                  <a:ext uri="{0D108BD9-81ED-4DB2-BD59-A6C34878D82A}">
                    <a16:rowId xmlns="" xmlns:a16="http://schemas.microsoft.com/office/drawing/2014/main" val="3157136429"/>
                  </a:ext>
                </a:extLst>
              </a:tr>
              <a:tr h="474254">
                <a:tc>
                  <a:txBody>
                    <a:bodyPr/>
                    <a:lstStyle/>
                    <a:p>
                      <a:r>
                        <a:rPr lang="it-IT" dirty="0" smtClean="0"/>
                        <a:t>25 GIUGNO ORE 8.30</a:t>
                      </a:r>
                      <a:endParaRPr lang="it-IT" dirty="0"/>
                    </a:p>
                  </a:txBody>
                  <a:tcPr/>
                </a:tc>
                <a:tc>
                  <a:txBody>
                    <a:bodyPr/>
                    <a:lstStyle/>
                    <a:p>
                      <a:r>
                        <a:rPr lang="it-IT" dirty="0" smtClean="0"/>
                        <a:t>PROVA ESABAC</a:t>
                      </a:r>
                      <a:endParaRPr lang="it-IT" dirty="0"/>
                    </a:p>
                  </a:txBody>
                  <a:tcPr/>
                </a:tc>
                <a:tc>
                  <a:txBody>
                    <a:bodyPr/>
                    <a:lstStyle/>
                    <a:p>
                      <a:endParaRPr lang="it-IT" dirty="0"/>
                    </a:p>
                  </a:txBody>
                  <a:tcPr/>
                </a:tc>
              </a:tr>
              <a:tr h="818575">
                <a:tc>
                  <a:txBody>
                    <a:bodyPr/>
                    <a:lstStyle/>
                    <a:p>
                      <a:r>
                        <a:rPr lang="it-IT" dirty="0" smtClean="0"/>
                        <a:t>24 </a:t>
                      </a:r>
                      <a:r>
                        <a:rPr lang="it-IT" dirty="0"/>
                        <a:t>GIUGNO ??? -  </a:t>
                      </a:r>
                      <a:r>
                        <a:rPr lang="it-IT" baseline="0" dirty="0" smtClean="0"/>
                        <a:t> 12 </a:t>
                      </a:r>
                      <a:r>
                        <a:rPr lang="it-IT" dirty="0" smtClean="0"/>
                        <a:t>LUGLIO </a:t>
                      </a:r>
                      <a:r>
                        <a:rPr lang="it-IT" dirty="0"/>
                        <a:t>??</a:t>
                      </a:r>
                    </a:p>
                  </a:txBody>
                  <a:tcPr/>
                </a:tc>
                <a:tc>
                  <a:txBody>
                    <a:bodyPr/>
                    <a:lstStyle/>
                    <a:p>
                      <a:r>
                        <a:rPr lang="it-IT" dirty="0"/>
                        <a:t>INIZIO – TERMINE  PROVE ORALI (5 AL GIORNO )</a:t>
                      </a:r>
                    </a:p>
                  </a:txBody>
                  <a:tcPr/>
                </a:tc>
                <a:tc>
                  <a:txBody>
                    <a:bodyPr/>
                    <a:lstStyle/>
                    <a:p>
                      <a:r>
                        <a:rPr lang="it-IT" dirty="0" smtClean="0"/>
                        <a:t>20 </a:t>
                      </a:r>
                      <a:r>
                        <a:rPr lang="it-IT" dirty="0"/>
                        <a:t>PUNTI</a:t>
                      </a:r>
                    </a:p>
                  </a:txBody>
                  <a:tcPr/>
                </a:tc>
                <a:extLst>
                  <a:ext uri="{0D108BD9-81ED-4DB2-BD59-A6C34878D82A}">
                    <a16:rowId xmlns="" xmlns:a16="http://schemas.microsoft.com/office/drawing/2014/main" val="4223865790"/>
                  </a:ext>
                </a:extLst>
              </a:tr>
            </a:tbl>
          </a:graphicData>
        </a:graphic>
      </p:graphicFrame>
      <p:sp>
        <p:nvSpPr>
          <p:cNvPr id="5" name="CasellaDiTesto 4">
            <a:extLst>
              <a:ext uri="{FF2B5EF4-FFF2-40B4-BE49-F238E27FC236}">
                <a16:creationId xmlns="" xmlns:a16="http://schemas.microsoft.com/office/drawing/2014/main" id="{C7994718-4667-4A64-B381-691E4DBCF5F7}"/>
              </a:ext>
            </a:extLst>
          </p:cNvPr>
          <p:cNvSpPr txBox="1"/>
          <p:nvPr/>
        </p:nvSpPr>
        <p:spPr>
          <a:xfrm>
            <a:off x="675249" y="5233182"/>
            <a:ext cx="10353822" cy="1477328"/>
          </a:xfrm>
          <a:prstGeom prst="rect">
            <a:avLst/>
          </a:prstGeom>
          <a:noFill/>
        </p:spPr>
        <p:txBody>
          <a:bodyPr wrap="square" rtlCol="0">
            <a:spAutoFit/>
          </a:bodyPr>
          <a:lstStyle/>
          <a:p>
            <a:r>
              <a:rPr lang="it-IT" dirty="0"/>
              <a:t>PUNTEGGIO MINIMO = 60 PUNTI</a:t>
            </a:r>
          </a:p>
          <a:p>
            <a:r>
              <a:rPr lang="it-IT" dirty="0"/>
              <a:t>PUNTEGGIO MASSIMO = 100 PUNTI       LODE : MASSIMO DEI PUNTI NELLE PROVE E MASSIMO DEI CREDITI</a:t>
            </a:r>
          </a:p>
          <a:p>
            <a:r>
              <a:rPr lang="it-IT" dirty="0" smtClean="0"/>
              <a:t>ART.18  D.LGS.62/2015  BONUS</a:t>
            </a:r>
            <a:endParaRPr lang="it-IT" dirty="0"/>
          </a:p>
          <a:p>
            <a:r>
              <a:rPr lang="it-IT" dirty="0"/>
              <a:t>BONUS FINO A 5 PUNTI PER CHI PRENDE </a:t>
            </a:r>
            <a:r>
              <a:rPr lang="it-IT" dirty="0" smtClean="0"/>
              <a:t>30 </a:t>
            </a:r>
            <a:r>
              <a:rPr lang="it-IT" dirty="0"/>
              <a:t>CREDITI + </a:t>
            </a:r>
            <a:r>
              <a:rPr lang="it-IT" dirty="0" smtClean="0"/>
              <a:t>50 </a:t>
            </a:r>
            <a:r>
              <a:rPr lang="it-IT" dirty="0"/>
              <a:t>PUNTI NELLE </a:t>
            </a:r>
            <a:r>
              <a:rPr lang="it-IT" dirty="0" smtClean="0"/>
              <a:t>PROVE  </a:t>
            </a:r>
            <a:r>
              <a:rPr lang="it-IT" dirty="0"/>
              <a:t>( DA </a:t>
            </a:r>
            <a:r>
              <a:rPr lang="it-IT" dirty="0" smtClean="0"/>
              <a:t>80 punti </a:t>
            </a:r>
            <a:r>
              <a:rPr lang="it-IT" dirty="0"/>
              <a:t>IN SU )</a:t>
            </a:r>
          </a:p>
          <a:p>
            <a:r>
              <a:rPr lang="it-IT" dirty="0"/>
              <a:t>IL BONUS E’ A DISCREZIONE DELLA SOTTOCOMMISSIONE E PUO’ ANDARE DA 1 A 5 PUNTI</a:t>
            </a:r>
          </a:p>
        </p:txBody>
      </p:sp>
    </p:spTree>
    <p:extLst>
      <p:ext uri="{BB962C8B-B14F-4D97-AF65-F5344CB8AC3E}">
        <p14:creationId xmlns:p14="http://schemas.microsoft.com/office/powerpoint/2010/main" val="2331928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079182" cy="450663"/>
          </a:xfrm>
        </p:spPr>
        <p:txBody>
          <a:bodyPr>
            <a:noAutofit/>
          </a:bodyPr>
          <a:lstStyle/>
          <a:p>
            <a:pPr algn="ctr"/>
            <a:r>
              <a:rPr lang="it-IT" sz="3600" b="1" dirty="0"/>
              <a:t>COMMISSIONI D’ESAME </a:t>
            </a:r>
            <a:r>
              <a:rPr lang="it-IT" sz="3600" b="1" dirty="0" smtClean="0"/>
              <a:t>2025</a:t>
            </a:r>
            <a:endParaRPr lang="it-IT" sz="3600" b="1" dirty="0"/>
          </a:p>
        </p:txBody>
      </p:sp>
      <p:sp>
        <p:nvSpPr>
          <p:cNvPr id="3" name="Segnaposto contenuto 2"/>
          <p:cNvSpPr>
            <a:spLocks noGrp="1"/>
          </p:cNvSpPr>
          <p:nvPr>
            <p:ph idx="1"/>
          </p:nvPr>
        </p:nvSpPr>
        <p:spPr>
          <a:xfrm>
            <a:off x="475130" y="1039906"/>
            <a:ext cx="11178988" cy="5513294"/>
          </a:xfrm>
        </p:spPr>
        <p:txBody>
          <a:bodyPr>
            <a:normAutofit fontScale="77500" lnSpcReduction="20000"/>
          </a:bodyPr>
          <a:lstStyle/>
          <a:p>
            <a:r>
              <a:rPr lang="it-IT" dirty="0"/>
              <a:t>Designazione Commissari e Commissioni d’Esame </a:t>
            </a:r>
          </a:p>
          <a:p>
            <a:pPr marL="0" indent="0">
              <a:buNone/>
            </a:pPr>
            <a:endParaRPr lang="it-IT" dirty="0"/>
          </a:p>
          <a:p>
            <a:pPr marL="0" indent="0">
              <a:buNone/>
            </a:pPr>
            <a:r>
              <a:rPr lang="it-IT" dirty="0"/>
              <a:t>Ogni Commissione d’esame è costituita da due sottocommissioni composte da: </a:t>
            </a:r>
          </a:p>
          <a:p>
            <a:pPr marL="0" indent="0">
              <a:buNone/>
            </a:pPr>
            <a:r>
              <a:rPr lang="it-IT" dirty="0"/>
              <a:t>• </a:t>
            </a:r>
            <a:r>
              <a:rPr lang="it-IT" sz="2200" dirty="0"/>
              <a:t>un presidente esterno unico, </a:t>
            </a:r>
          </a:p>
          <a:p>
            <a:pPr marL="0" indent="0">
              <a:buNone/>
            </a:pPr>
            <a:r>
              <a:rPr lang="it-IT" sz="2200" dirty="0"/>
              <a:t>• sei commissari </a:t>
            </a:r>
            <a:r>
              <a:rPr lang="it-IT" sz="2200" dirty="0" smtClean="0"/>
              <a:t>di cui N.3 appartenenti </a:t>
            </a:r>
            <a:r>
              <a:rPr lang="it-IT" sz="2200" dirty="0"/>
              <a:t>all’istituzione scolastica sede di </a:t>
            </a:r>
            <a:r>
              <a:rPr lang="it-IT" sz="2200" dirty="0" smtClean="0"/>
              <a:t>esame e N.3 commissari ESTERNI. </a:t>
            </a:r>
            <a:endParaRPr lang="it-IT" sz="2200" dirty="0"/>
          </a:p>
          <a:p>
            <a:pPr marL="0" indent="0">
              <a:buNone/>
            </a:pPr>
            <a:endParaRPr lang="it-IT" sz="2200" dirty="0"/>
          </a:p>
          <a:p>
            <a:pPr marL="0" indent="0">
              <a:buNone/>
            </a:pPr>
            <a:r>
              <a:rPr lang="it-IT" dirty="0"/>
              <a:t>I Commissari sono designati dai Consigli di classe, riuniti anche in modalità a distanza, sulla base dei seguenti criteri: </a:t>
            </a:r>
          </a:p>
          <a:p>
            <a:pPr marL="0" indent="0">
              <a:buNone/>
            </a:pPr>
            <a:r>
              <a:rPr lang="it-IT" sz="2200" dirty="0"/>
              <a:t>• i commissari sono designati tra i docenti appartenenti al consiglio di classe, titolari dell’insegnamento, sia a tempo indeterminato che a tempo determinato; </a:t>
            </a:r>
          </a:p>
          <a:p>
            <a:pPr marL="0" indent="0">
              <a:buNone/>
            </a:pPr>
            <a:r>
              <a:rPr lang="it-IT" sz="2200" dirty="0"/>
              <a:t>• i commissari sono individuati nel rispetto dell’equilibrio tra le discipline. In ogni caso, è assicurata la presenza del commissario di italiano nonché del/dei commissario/i delle discipline caratterizzanti;  </a:t>
            </a:r>
            <a:r>
              <a:rPr lang="it-IT" sz="2000" dirty="0" smtClean="0"/>
              <a:t>(corso LA  </a:t>
            </a:r>
            <a:r>
              <a:rPr lang="it-IT" sz="2000" dirty="0" err="1"/>
              <a:t>Esabach</a:t>
            </a:r>
            <a:r>
              <a:rPr lang="it-IT" sz="2000" dirty="0"/>
              <a:t> Docente Francese + Storia)</a:t>
            </a:r>
          </a:p>
          <a:p>
            <a:pPr marL="0" indent="0">
              <a:buNone/>
            </a:pPr>
            <a:r>
              <a:rPr lang="it-IT" sz="2200" dirty="0"/>
              <a:t>• stante la natura trasversale dell’insegnamento di educazione civica, non è possibile la nomina di un commissario specifico su tale insegnamento; </a:t>
            </a:r>
          </a:p>
          <a:p>
            <a:pPr marL="0" indent="0">
              <a:buNone/>
            </a:pPr>
            <a:r>
              <a:rPr lang="it-IT" sz="2200" dirty="0"/>
              <a:t>• i commissari possono condurre l’esame in tutte le discipline per le quali hanno titolo secondo la normativa vigente (abilitazione o, in mancanza, laurea); </a:t>
            </a:r>
          </a:p>
          <a:p>
            <a:pPr marL="0" indent="0">
              <a:buNone/>
            </a:pPr>
            <a:r>
              <a:rPr lang="it-IT" sz="2200" dirty="0"/>
              <a:t>• il docente che insegna in più classi terminali può essere designato per un numero di classi/commissioni non superiore a due, appartenenti alla stessa commissione, </a:t>
            </a:r>
            <a:r>
              <a:rPr lang="it-IT" sz="2200" b="1" u="sng" dirty="0"/>
              <a:t>salvo casi eccezionali e debitamente motivati, </a:t>
            </a:r>
            <a:r>
              <a:rPr lang="it-IT" sz="2200" dirty="0"/>
              <a:t>al fine di consentire l’ordinato svolgimento di tutte le operazioni collegate all’esame di Stato; </a:t>
            </a:r>
          </a:p>
        </p:txBody>
      </p:sp>
    </p:spTree>
    <p:extLst>
      <p:ext uri="{BB962C8B-B14F-4D97-AF65-F5344CB8AC3E}">
        <p14:creationId xmlns:p14="http://schemas.microsoft.com/office/powerpoint/2010/main" val="195172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672353" y="612845"/>
            <a:ext cx="11322423" cy="4524315"/>
          </a:xfrm>
          <a:prstGeom prst="rect">
            <a:avLst/>
          </a:prstGeom>
        </p:spPr>
        <p:txBody>
          <a:bodyPr wrap="square">
            <a:spAutoFit/>
          </a:bodyPr>
          <a:lstStyle/>
          <a:p>
            <a:r>
              <a:rPr lang="it-IT" b="1" i="1" dirty="0"/>
              <a:t>Documento del consiglio di classe</a:t>
            </a:r>
          </a:p>
          <a:p>
            <a:endParaRPr lang="it-IT" dirty="0"/>
          </a:p>
          <a:p>
            <a:r>
              <a:rPr lang="it-IT" dirty="0"/>
              <a:t> Entro il 15 maggio </a:t>
            </a:r>
            <a:r>
              <a:rPr lang="it-IT" dirty="0" smtClean="0"/>
              <a:t>2025:</a:t>
            </a:r>
            <a:endParaRPr lang="it-IT" dirty="0"/>
          </a:p>
          <a:p>
            <a:r>
              <a:rPr lang="it-IT" dirty="0"/>
              <a:t> il consiglio di classe elabora un documento che esplicita i contenuti, i metodi, i mezzi, gli spazi e i tempi del percorso formativo, i criteri, gli strumenti di valutazione adottati e gli obiettivi raggiunti, nonché ogni altro elemento che lo stesso consiglio di classe ritenga utile e significativo ai fini dello svolgimento dell’esame.</a:t>
            </a:r>
          </a:p>
          <a:p>
            <a:r>
              <a:rPr lang="it-IT" dirty="0"/>
              <a:t> Per le discipline coinvolte sono altresì evidenziati gli obiettivi specifici di apprendimento ovvero i risultati di apprendimento oggetto di valutazione specifica per l’insegnamento trasversale di Educazione civica. </a:t>
            </a:r>
          </a:p>
          <a:p>
            <a:r>
              <a:rPr lang="it-IT" dirty="0"/>
              <a:t>Il documento indica inoltre: </a:t>
            </a:r>
          </a:p>
          <a:p>
            <a:pPr marL="342900" indent="-342900">
              <a:buAutoNum type="alphaLcParenR"/>
            </a:pPr>
            <a:r>
              <a:rPr lang="it-IT" dirty="0"/>
              <a:t>l’argomento assegnato a ciascun candidato per la realizzazione dell’elaborato concernente le discipline caratterizzanti oggetto del colloquio;</a:t>
            </a:r>
          </a:p>
          <a:p>
            <a:r>
              <a:rPr lang="it-IT" dirty="0"/>
              <a:t> b) i testi oggetto di studio nell’ambito dell’insegnamento di lingua e letteratura italiana, o della lingua e letteratura nella quale si svolge l’insegnamento, durante il quinto anno che saranno sottoposti ai candidati nel corso del colloquio; </a:t>
            </a:r>
          </a:p>
          <a:p>
            <a:r>
              <a:rPr lang="it-IT" dirty="0"/>
              <a:t>c) per i corsi di studio che lo prevedano, le modalità con le quali l’insegnamento di una disciplina non linguistica (DNL) in lingua straniera è stato attivato con metodologia CLIL;</a:t>
            </a:r>
          </a:p>
          <a:p>
            <a:endParaRPr lang="it-IT" dirty="0"/>
          </a:p>
        </p:txBody>
      </p:sp>
    </p:spTree>
    <p:extLst>
      <p:ext uri="{BB962C8B-B14F-4D97-AF65-F5344CB8AC3E}">
        <p14:creationId xmlns:p14="http://schemas.microsoft.com/office/powerpoint/2010/main" val="781560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PRIMA PROVA – SCRITTO ITALIANO</a:t>
            </a:r>
            <a:endParaRPr lang="it-IT" dirty="0"/>
          </a:p>
        </p:txBody>
      </p:sp>
      <p:pic>
        <p:nvPicPr>
          <p:cNvPr id="4" name="Segnaposto contenuto 3"/>
          <p:cNvPicPr>
            <a:picLocks noGrp="1" noChangeAspect="1"/>
          </p:cNvPicPr>
          <p:nvPr>
            <p:ph idx="1"/>
          </p:nvPr>
        </p:nvPicPr>
        <p:blipFill>
          <a:blip r:embed="rId2"/>
          <a:stretch>
            <a:fillRect/>
          </a:stretch>
        </p:blipFill>
        <p:spPr>
          <a:xfrm>
            <a:off x="1945178" y="1390842"/>
            <a:ext cx="7065818" cy="4054113"/>
          </a:xfrm>
          <a:prstGeom prst="rect">
            <a:avLst/>
          </a:prstGeom>
        </p:spPr>
      </p:pic>
      <p:sp>
        <p:nvSpPr>
          <p:cNvPr id="5" name="CasellaDiTesto 4"/>
          <p:cNvSpPr txBox="1"/>
          <p:nvPr/>
        </p:nvSpPr>
        <p:spPr>
          <a:xfrm>
            <a:off x="3009207" y="5777345"/>
            <a:ext cx="4838008" cy="400110"/>
          </a:xfrm>
          <a:prstGeom prst="rect">
            <a:avLst/>
          </a:prstGeom>
          <a:noFill/>
        </p:spPr>
        <p:txBody>
          <a:bodyPr wrap="square" rtlCol="0">
            <a:spAutoFit/>
          </a:bodyPr>
          <a:lstStyle/>
          <a:p>
            <a:r>
              <a:rPr lang="it-IT" sz="2000" dirty="0" smtClean="0"/>
              <a:t>VEDI SIMULAZIONE FATTA A SCUOLA</a:t>
            </a:r>
            <a:endParaRPr lang="it-IT" sz="2000" dirty="0"/>
          </a:p>
        </p:txBody>
      </p:sp>
    </p:spTree>
    <p:extLst>
      <p:ext uri="{BB962C8B-B14F-4D97-AF65-F5344CB8AC3E}">
        <p14:creationId xmlns:p14="http://schemas.microsoft.com/office/powerpoint/2010/main" val="3373258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013" y="365125"/>
            <a:ext cx="11465858" cy="6170146"/>
          </a:xfrm>
        </p:spPr>
        <p:txBody>
          <a:bodyPr>
            <a:normAutofit fontScale="90000"/>
          </a:bodyPr>
          <a:lstStyle/>
          <a:p>
            <a:pPr lvl="0" algn="ctr" eaLnBrk="0" fontAlgn="base" hangingPunct="0">
              <a:lnSpc>
                <a:spcPct val="100000"/>
              </a:lnSpc>
              <a:spcAft>
                <a:spcPct val="0"/>
              </a:spcAft>
            </a:pPr>
            <a:r>
              <a:rPr lang="it-IT" sz="2400" dirty="0"/>
              <a:t>MATERIE DELLE  SECONDE PROVE SCRITTE  ESAME DI </a:t>
            </a:r>
            <a:r>
              <a:rPr lang="it-IT" sz="2400" dirty="0" smtClean="0"/>
              <a:t>STATO 24/25</a:t>
            </a:r>
            <a:r>
              <a:rPr lang="it-IT" sz="2400" dirty="0"/>
              <a:t/>
            </a:r>
            <a:br>
              <a:rPr lang="it-IT" sz="2400" dirty="0"/>
            </a:br>
            <a:r>
              <a:rPr kumimoji="0" lang="it-IT" altLang="it-IT" sz="13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13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it-IT" altLang="it-IT" sz="2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Indirizzo Linguistico/ </a:t>
            </a:r>
            <a:r>
              <a:rPr kumimoji="0" lang="it-IT" altLang="it-IT" sz="22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Esabac</a:t>
            </a:r>
            <a:r>
              <a:rPr kumimoji="0" lang="it-IT" altLang="it-IT" sz="2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LA , LB, LC</a:t>
            </a: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lang="it-IT" altLang="it-IT" sz="2200" dirty="0" smtClean="0">
                <a:solidFill>
                  <a:srgbClr val="000000"/>
                </a:solidFill>
                <a:latin typeface="Calibri" panose="020F0502020204030204" pitchFamily="34" charset="0"/>
                <a:cs typeface="Calibri" panose="020F0502020204030204" pitchFamily="34" charset="0"/>
              </a:rPr>
              <a:t>Inglese</a:t>
            </a: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it-IT" altLang="it-IT" sz="2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Indirizzo Scienze Umane Base SA </a:t>
            </a:r>
            <a:r>
              <a:rPr lang="it-IT" altLang="it-IT" sz="2200" b="1" dirty="0">
                <a:solidFill>
                  <a:srgbClr val="000000"/>
                </a:solidFill>
                <a:latin typeface="Calibri" panose="020F0502020204030204" pitchFamily="34" charset="0"/>
                <a:cs typeface="Calibri" panose="020F0502020204030204" pitchFamily="34" charset="0"/>
              </a:rPr>
              <a:t>,</a:t>
            </a:r>
            <a:r>
              <a:rPr kumimoji="0" lang="it-IT" altLang="it-IT" sz="2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SB SC</a:t>
            </a: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Scienze Umane</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it-IT" altLang="it-IT" sz="2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Indirizzo Economico Sociale EA</a:t>
            </a: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Diritto ed </a:t>
            </a:r>
            <a:r>
              <a:rPr kumimoji="0" lang="it-IT" altLang="it-IT" sz="22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Economia Politica</a:t>
            </a: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it-IT" altLang="it-IT" sz="2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Indirizzo Chimica e Materiali KA</a:t>
            </a: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it-IT" altLang="it-IT" sz="22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Tecnologie</a:t>
            </a:r>
            <a:r>
              <a:rPr kumimoji="0" lang="it-IT" altLang="it-IT" sz="2200" b="0" i="0" u="none" strike="noStrike" cap="none" normalizeH="0" dirty="0" smtClean="0">
                <a:ln>
                  <a:noFill/>
                </a:ln>
                <a:solidFill>
                  <a:srgbClr val="000000"/>
                </a:solidFill>
                <a:effectLst/>
                <a:latin typeface="Calibri" panose="020F0502020204030204" pitchFamily="34" charset="0"/>
                <a:cs typeface="Calibri" panose="020F0502020204030204" pitchFamily="34" charset="0"/>
              </a:rPr>
              <a:t> Chimiche industriali</a:t>
            </a: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it-IT" altLang="it-IT" sz="2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Indirizzo Informatico </a:t>
            </a:r>
            <a:r>
              <a:rPr lang="it-IT" altLang="it-IT" sz="2200" b="1" dirty="0" smtClean="0">
                <a:solidFill>
                  <a:srgbClr val="000000"/>
                </a:solidFill>
                <a:latin typeface="Calibri" panose="020F0502020204030204" pitchFamily="34" charset="0"/>
                <a:cs typeface="Calibri" panose="020F0502020204030204" pitchFamily="34" charset="0"/>
              </a:rPr>
              <a:t>IA,  IB</a:t>
            </a: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it-IT" altLang="it-IT" sz="22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Informatica</a:t>
            </a:r>
            <a:br>
              <a:rPr kumimoji="0" lang="it-IT" altLang="it-IT" sz="22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br>
            <a:r>
              <a:rPr lang="it-IT" altLang="it-IT" sz="2200" dirty="0">
                <a:solidFill>
                  <a:srgbClr val="000000"/>
                </a:solidFill>
                <a:latin typeface="Calibri" panose="020F0502020204030204" pitchFamily="34" charset="0"/>
                <a:cs typeface="Calibri" panose="020F0502020204030204" pitchFamily="34" charset="0"/>
              </a:rPr>
              <a:t/>
            </a:r>
            <a:br>
              <a:rPr lang="it-IT" altLang="it-IT" sz="2200" dirty="0">
                <a:solidFill>
                  <a:srgbClr val="000000"/>
                </a:solidFill>
                <a:latin typeface="Calibri" panose="020F0502020204030204" pitchFamily="34" charset="0"/>
                <a:cs typeface="Calibri" panose="020F0502020204030204" pitchFamily="34" charset="0"/>
              </a:rPr>
            </a:br>
            <a:r>
              <a:rPr lang="it-IT" altLang="it-IT" sz="2200" dirty="0" smtClean="0">
                <a:solidFill>
                  <a:srgbClr val="000000"/>
                </a:solidFill>
                <a:latin typeface="Calibri" panose="020F0502020204030204" pitchFamily="34" charset="0"/>
                <a:cs typeface="Calibri" panose="020F0502020204030204" pitchFamily="34" charset="0"/>
              </a:rPr>
              <a:t>VEDI SIMULAZIONE FATTA A SCUOLA</a:t>
            </a:r>
            <a:r>
              <a:rPr kumimoji="0" lang="it-IT" altLang="it-IT" sz="13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13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endParaRPr lang="it-IT" sz="1300" dirty="0"/>
          </a:p>
        </p:txBody>
      </p:sp>
      <p:sp>
        <p:nvSpPr>
          <p:cNvPr id="6" name="Rectangle 2"/>
          <p:cNvSpPr>
            <a:spLocks noChangeArrowheads="1"/>
          </p:cNvSpPr>
          <p:nvPr/>
        </p:nvSpPr>
        <p:spPr bwMode="auto">
          <a:xfrm>
            <a:off x="0" y="-186898"/>
            <a:ext cx="65" cy="8309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endParaRPr kumimoji="0" lang="it-IT" altLang="it-IT"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41264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2497</TotalTime>
  <Words>2345</Words>
  <Application>Microsoft Office PowerPoint</Application>
  <PresentationFormat>Widescreen</PresentationFormat>
  <Paragraphs>160</Paragraphs>
  <Slides>15</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15</vt:i4>
      </vt:variant>
    </vt:vector>
  </HeadingPairs>
  <TitlesOfParts>
    <vt:vector size="23" baseType="lpstr">
      <vt:lpstr>Arial Unicode MS</vt:lpstr>
      <vt:lpstr>Arial</vt:lpstr>
      <vt:lpstr>Calibri</vt:lpstr>
      <vt:lpstr>Calibri Light</vt:lpstr>
      <vt:lpstr>Helvetica</vt:lpstr>
      <vt:lpstr>Times New Roman</vt:lpstr>
      <vt:lpstr>Titillium Web</vt:lpstr>
      <vt:lpstr>Tema di Office</vt:lpstr>
      <vt:lpstr>Presentazione standard di PowerPoint</vt:lpstr>
      <vt:lpstr>AMMISSIONE ALL’ESAME DI STATO 2025</vt:lpstr>
      <vt:lpstr>Novità sul voto in condotta, derivante dalle legge 150/2024 che modifica art.13 (ammissione) e  art.15 ( Attribuzione Crediti) D.Lgs.62/2017:  </vt:lpstr>
      <vt:lpstr>Presentazione standard di PowerPoint</vt:lpstr>
      <vt:lpstr>LE DATE DA RICORDARE – PROVE E PUNTI</vt:lpstr>
      <vt:lpstr>COMMISSIONI D’ESAME 2025</vt:lpstr>
      <vt:lpstr>Presentazione standard di PowerPoint</vt:lpstr>
      <vt:lpstr>LA PRIMA PROVA – SCRITTO ITALIANO</vt:lpstr>
      <vt:lpstr>MATERIE DELLE  SECONDE PROVE SCRITTE  ESAME DI STATO 24/25   Indirizzo Linguistico/ Esabac LA , LB, LC Inglese  Indirizzo Scienze Umane Base SA ,SB SC Scienze Umane  Indirizzo Economico Sociale EA Diritto ed Economia Politica  Indirizzo Chimica e Materiali KA Tecnologie Chimiche industriali  Indirizzo Informatico IA,  IB Informatica  VEDI SIMULAZIONE FATTA A SCUOLA </vt:lpstr>
      <vt:lpstr>SVOLGIMENTO PROVA D’ESAME</vt:lpstr>
      <vt:lpstr>SVOLGIMENTO DEL COLLOQUIO D’ ESAME art. 22 O.M.55/ 24 20 punti a disposizione della commissione che opera </vt:lpstr>
      <vt:lpstr>PARTE RELATIVA PCTO</vt:lpstr>
      <vt:lpstr>SVOLGIMENTO PROVA ORALE</vt:lpstr>
      <vt:lpstr>Presentazione standard di PowerPoint</vt:lpstr>
      <vt:lpstr>FORZA CHE CI SEI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Preside</dc:creator>
  <cp:lastModifiedBy>Preside</cp:lastModifiedBy>
  <cp:revision>113</cp:revision>
  <dcterms:created xsi:type="dcterms:W3CDTF">2021-03-09T09:27:22Z</dcterms:created>
  <dcterms:modified xsi:type="dcterms:W3CDTF">2025-04-16T06:11:43Z</dcterms:modified>
</cp:coreProperties>
</file>